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39.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32.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5.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38.xml"/>
  <Override ContentType="application/vnd.openxmlformats-officedocument.presentationml.notesSlide+xml" PartName="/ppt/notesSlides/notesSlide28.xml"/>
  <Override ContentType="application/vnd.openxmlformats-officedocument.presentationml.notesSlide+xml" PartName="/ppt/notesSlides/notesSlide40.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3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40.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38.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3.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42" Type="http://schemas.openxmlformats.org/officeDocument/2006/relationships/slide" Target="slides/slide37.xml"/><Relationship Id="rId3" Type="http://schemas.openxmlformats.org/officeDocument/2006/relationships/tableStyles" Target="tableStyles.xml"/><Relationship Id="rId24" Type="http://schemas.openxmlformats.org/officeDocument/2006/relationships/slide" Target="slides/slide19.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4" name="Shape 2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2" name="Shape 30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6" name="Shape 3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0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Shape 8"/>
          <p:cNvSpPr txBox="1"/>
          <p:nvPr>
            <p:ph type="ctrTitle"/>
          </p:nvPr>
        </p:nvSpPr>
        <p:spPr>
          <a:xfrm>
            <a:off x="685800" y="2391862"/>
            <a:ext cx="4126799" cy="1159799"/>
          </a:xfrm>
          <a:prstGeom prst="rect">
            <a:avLst/>
          </a:prstGeom>
        </p:spPr>
        <p:txBody>
          <a:bodyPr anchorCtr="0" anchor="b" bIns="91425" lIns="91425" rIns="91425" tIns="91425"/>
          <a:lstStyle>
            <a:lvl1pPr>
              <a:spcBef>
                <a:spcPts val="0"/>
              </a:spcBef>
              <a:buClr>
                <a:srgbClr val="FFFFFF"/>
              </a:buClr>
              <a:buSzPct val="100000"/>
              <a:buFont typeface="Playfair Display"/>
              <a:defRPr b="1" sz="48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sp>
        <p:nvSpPr>
          <p:cNvPr id="9" name="Shape 9"/>
          <p:cNvSpPr/>
          <p:nvPr/>
        </p:nvSpPr>
        <p:spPr>
          <a:xfrm>
            <a:off x="25" y="3912618"/>
            <a:ext cx="9144000" cy="1230899"/>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p:bg>
      <p:bgPr>
        <a:solidFill>
          <a:srgbClr val="FFD900"/>
        </a:solidFill>
      </p:bgPr>
    </p:bg>
    <p:spTree>
      <p:nvGrpSpPr>
        <p:cNvPr id="46" name="Shape 46"/>
        <p:cNvGrpSpPr/>
        <p:nvPr/>
      </p:nvGrpSpPr>
      <p:grpSpPr>
        <a:xfrm>
          <a:off x="0" y="0"/>
          <a:ext cx="0" cy="0"/>
          <a:chOff x="0" y="0"/>
          <a:chExt cx="0" cy="0"/>
        </a:xfrm>
      </p:grpSpPr>
      <p:cxnSp>
        <p:nvCxnSpPr>
          <p:cNvPr id="47" name="Shape 47"/>
          <p:cNvCxnSpPr/>
          <p:nvPr/>
        </p:nvCxnSpPr>
        <p:spPr>
          <a:xfrm>
            <a:off x="734700" y="4732556"/>
            <a:ext cx="7674599" cy="0"/>
          </a:xfrm>
          <a:prstGeom prst="straightConnector1">
            <a:avLst/>
          </a:prstGeom>
          <a:noFill/>
          <a:ln cap="flat" cmpd="sng" w="19050">
            <a:solidFill>
              <a:srgbClr val="434343"/>
            </a:solidFill>
            <a:prstDash val="solid"/>
            <a:round/>
            <a:headEnd len="lg" w="lg" type="none"/>
            <a:tailEnd len="lg" w="lg" type="none"/>
          </a:ln>
        </p:spPr>
      </p:cxnSp>
      <p:cxnSp>
        <p:nvCxnSpPr>
          <p:cNvPr id="48" name="Shape 48"/>
          <p:cNvCxnSpPr/>
          <p:nvPr/>
        </p:nvCxnSpPr>
        <p:spPr>
          <a:xfrm>
            <a:off x="734700" y="410943"/>
            <a:ext cx="7674599" cy="0"/>
          </a:xfrm>
          <a:prstGeom prst="straightConnector1">
            <a:avLst/>
          </a:prstGeom>
          <a:noFill/>
          <a:ln cap="flat" cmpd="sng" w="19050">
            <a:solidFill>
              <a:srgbClr val="434343"/>
            </a:solidFill>
            <a:prstDash val="solid"/>
            <a:round/>
            <a:headEnd len="lg" w="lg" type="none"/>
            <a:tailEnd len="lg" w="lg"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ircle">
    <p:bg>
      <p:bgPr>
        <a:solidFill>
          <a:srgbClr val="FFD900"/>
        </a:solidFill>
      </p:bgPr>
    </p:bg>
    <p:spTree>
      <p:nvGrpSpPr>
        <p:cNvPr id="49"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b="0" l="0" r="24998" t="0"/>
          <a:stretch/>
        </p:blipFill>
        <p:spPr>
          <a:xfrm>
            <a:off x="1523550" y="285412"/>
            <a:ext cx="4572599" cy="4572599"/>
          </a:xfrm>
          <a:prstGeom prst="ellipse">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51" name="Shape 51"/>
        <p:cNvGrpSpPr/>
        <p:nvPr/>
      </p:nvGrpSpPr>
      <p:grpSpPr>
        <a:xfrm>
          <a:off x="0" y="0"/>
          <a:ext cx="0" cy="0"/>
          <a:chOff x="0" y="0"/>
          <a:chExt cx="0" cy="0"/>
        </a:xfrm>
      </p:grpSpPr>
      <p:sp>
        <p:nvSpPr>
          <p:cNvPr id="52" name="Shape 52"/>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3" name="Shape 53"/>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4" name="Shape 54"/>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0" name="Shape 10"/>
        <p:cNvGrpSpPr/>
        <p:nvPr/>
      </p:nvGrpSpPr>
      <p:grpSpPr>
        <a:xfrm>
          <a:off x="0" y="0"/>
          <a:ext cx="0" cy="0"/>
          <a:chOff x="0" y="0"/>
          <a:chExt cx="0" cy="0"/>
        </a:xfrm>
      </p:grpSpPr>
      <p:sp>
        <p:nvSpPr>
          <p:cNvPr id="11" name="Shape 11"/>
          <p:cNvSpPr txBox="1"/>
          <p:nvPr>
            <p:ph idx="1" type="subTitle"/>
          </p:nvPr>
        </p:nvSpPr>
        <p:spPr>
          <a:xfrm>
            <a:off x="685800" y="3811612"/>
            <a:ext cx="4126799" cy="784799"/>
          </a:xfrm>
          <a:prstGeom prst="rect">
            <a:avLst/>
          </a:prstGeom>
        </p:spPr>
        <p:txBody>
          <a:bodyPr anchorCtr="0" anchor="t" bIns="91425" lIns="91425" rIns="91425" tIns="91425"/>
          <a:lstStyle>
            <a:lvl1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1pPr>
            <a:lvl2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2pPr>
            <a:lvl3pPr rtl="0">
              <a:spcBef>
                <a:spcPts val="0"/>
              </a:spcBef>
              <a:buClr>
                <a:srgbClr val="FFD900"/>
              </a:buClr>
              <a:buFont typeface="Playfair Display"/>
              <a:buNone/>
              <a:defRPr i="1">
                <a:solidFill>
                  <a:srgbClr val="FFD900"/>
                </a:solidFill>
                <a:latin typeface="Playfair Display"/>
                <a:ea typeface="Playfair Display"/>
                <a:cs typeface="Playfair Display"/>
                <a:sym typeface="Playfair Display"/>
              </a:defRPr>
            </a:lvl3pPr>
            <a:lvl4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4pPr>
            <a:lvl5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5pPr>
            <a:lvl6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6pPr>
            <a:lvl7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7pPr>
            <a:lvl8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8pPr>
            <a:lvl9pPr rtl="0">
              <a:spcBef>
                <a:spcPts val="0"/>
              </a:spcBef>
              <a:buClr>
                <a:srgbClr val="FFD900"/>
              </a:buClr>
              <a:buSzPct val="100000"/>
              <a:buFont typeface="Playfair Display"/>
              <a:buNone/>
              <a:defRPr i="1" sz="2400">
                <a:solidFill>
                  <a:srgbClr val="FFD900"/>
                </a:solidFill>
                <a:latin typeface="Playfair Display"/>
                <a:ea typeface="Playfair Display"/>
                <a:cs typeface="Playfair Display"/>
                <a:sym typeface="Playfair Display"/>
              </a:defRPr>
            </a:lvl9pPr>
          </a:lstStyle>
          <a:p/>
        </p:txBody>
      </p:sp>
      <p:sp>
        <p:nvSpPr>
          <p:cNvPr id="12" name="Shape 12"/>
          <p:cNvSpPr txBox="1"/>
          <p:nvPr>
            <p:ph type="ctrTitle"/>
          </p:nvPr>
        </p:nvSpPr>
        <p:spPr>
          <a:xfrm>
            <a:off x="685800" y="2334712"/>
            <a:ext cx="4126799" cy="1159799"/>
          </a:xfrm>
          <a:prstGeom prst="rect">
            <a:avLst/>
          </a:prstGeom>
        </p:spPr>
        <p:txBody>
          <a:bodyPr anchorCtr="0" anchor="b" bIns="91425" lIns="91425" rIns="91425" tIns="91425"/>
          <a:lstStyle>
            <a:lvl1pPr rtl="0">
              <a:spcBef>
                <a:spcPts val="0"/>
              </a:spcBef>
              <a:buClr>
                <a:srgbClr val="FFFFFF"/>
              </a:buClr>
              <a:buSzPct val="100000"/>
              <a:buFont typeface="Playfair Display"/>
              <a:defRPr sz="4800">
                <a:solidFill>
                  <a:srgbClr val="FFFFFF"/>
                </a:solidFill>
                <a:latin typeface="Playfair Display"/>
                <a:ea typeface="Playfair Display"/>
                <a:cs typeface="Playfair Display"/>
                <a:sym typeface="Playfair Display"/>
              </a:defRPr>
            </a:lvl1pPr>
            <a:lvl2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2pPr>
            <a:lvl3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3pPr>
            <a:lvl4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4pPr>
            <a:lvl5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5pPr>
            <a:lvl6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6pPr>
            <a:lvl7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7pPr>
            <a:lvl8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8pPr>
            <a:lvl9pPr rtl="0">
              <a:spcBef>
                <a:spcPts val="0"/>
              </a:spcBef>
              <a:buClr>
                <a:srgbClr val="FFFFFF"/>
              </a:buClr>
              <a:buSzPct val="100000"/>
              <a:buFont typeface="Playfair Display"/>
              <a:defRPr sz="6000">
                <a:solidFill>
                  <a:srgbClr val="FFFFFF"/>
                </a:solidFill>
                <a:latin typeface="Playfair Display"/>
                <a:ea typeface="Playfair Display"/>
                <a:cs typeface="Playfair Display"/>
                <a:sym typeface="Playfair Display"/>
              </a:defRPr>
            </a:lvl9pPr>
          </a:lstStyle>
          <a:p/>
        </p:txBody>
      </p:sp>
      <p:cxnSp>
        <p:nvCxnSpPr>
          <p:cNvPr id="13" name="Shape 13"/>
          <p:cNvCxnSpPr/>
          <p:nvPr/>
        </p:nvCxnSpPr>
        <p:spPr>
          <a:xfrm>
            <a:off x="806100" y="3623568"/>
            <a:ext cx="75318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4" name="Shape 14"/>
        <p:cNvGrpSpPr/>
        <p:nvPr/>
      </p:nvGrpSpPr>
      <p:grpSpPr>
        <a:xfrm>
          <a:off x="0" y="0"/>
          <a:ext cx="0" cy="0"/>
          <a:chOff x="0" y="0"/>
          <a:chExt cx="0" cy="0"/>
        </a:xfrm>
      </p:grpSpPr>
      <p:sp>
        <p:nvSpPr>
          <p:cNvPr id="15" name="Shape 15"/>
          <p:cNvSpPr txBox="1"/>
          <p:nvPr>
            <p:ph idx="1" type="body"/>
          </p:nvPr>
        </p:nvSpPr>
        <p:spPr>
          <a:xfrm>
            <a:off x="1261500" y="2161800"/>
            <a:ext cx="6621000" cy="819899"/>
          </a:xfrm>
          <a:prstGeom prst="rect">
            <a:avLst/>
          </a:prstGeom>
        </p:spPr>
        <p:txBody>
          <a:bodyPr anchorCtr="0" anchor="ctr" bIns="91425" lIns="91425" rIns="91425" tIns="91425"/>
          <a:lstStyle>
            <a:lvl1pPr rtl="0" algn="ctr">
              <a:spcBef>
                <a:spcPts val="0"/>
              </a:spcBef>
              <a:buFont typeface="Playfair Display"/>
              <a:defRPr i="1">
                <a:latin typeface="Playfair Display"/>
                <a:ea typeface="Playfair Display"/>
                <a:cs typeface="Playfair Display"/>
                <a:sym typeface="Playfair Display"/>
              </a:defRPr>
            </a:lvl1pPr>
            <a:lvl2pPr rtl="0" algn="ctr">
              <a:spcBef>
                <a:spcPts val="0"/>
              </a:spcBef>
              <a:buFont typeface="Playfair Display"/>
              <a:defRPr i="1">
                <a:latin typeface="Playfair Display"/>
                <a:ea typeface="Playfair Display"/>
                <a:cs typeface="Playfair Display"/>
                <a:sym typeface="Playfair Display"/>
              </a:defRPr>
            </a:lvl2pPr>
            <a:lvl3pPr rtl="0" algn="ctr">
              <a:spcBef>
                <a:spcPts val="0"/>
              </a:spcBef>
              <a:buFont typeface="Playfair Display"/>
              <a:defRPr i="1">
                <a:latin typeface="Playfair Display"/>
                <a:ea typeface="Playfair Display"/>
                <a:cs typeface="Playfair Display"/>
                <a:sym typeface="Playfair Display"/>
              </a:defRPr>
            </a:lvl3pPr>
            <a:lvl4pPr rtl="0" algn="ctr">
              <a:spcBef>
                <a:spcPts val="0"/>
              </a:spcBef>
              <a:buFont typeface="Playfair Display"/>
              <a:defRPr i="1">
                <a:latin typeface="Playfair Display"/>
                <a:ea typeface="Playfair Display"/>
                <a:cs typeface="Playfair Display"/>
                <a:sym typeface="Playfair Display"/>
              </a:defRPr>
            </a:lvl4pPr>
            <a:lvl5pPr rtl="0" algn="ctr">
              <a:spcBef>
                <a:spcPts val="0"/>
              </a:spcBef>
              <a:buFont typeface="Playfair Display"/>
              <a:defRPr i="1">
                <a:latin typeface="Playfair Display"/>
                <a:ea typeface="Playfair Display"/>
                <a:cs typeface="Playfair Display"/>
                <a:sym typeface="Playfair Display"/>
              </a:defRPr>
            </a:lvl5pPr>
            <a:lvl6pPr rtl="0" algn="ctr">
              <a:spcBef>
                <a:spcPts val="0"/>
              </a:spcBef>
              <a:buFont typeface="Playfair Display"/>
              <a:defRPr i="1">
                <a:latin typeface="Playfair Display"/>
                <a:ea typeface="Playfair Display"/>
                <a:cs typeface="Playfair Display"/>
                <a:sym typeface="Playfair Display"/>
              </a:defRPr>
            </a:lvl6pPr>
            <a:lvl7pPr rtl="0" algn="ctr">
              <a:spcBef>
                <a:spcPts val="0"/>
              </a:spcBef>
              <a:buFont typeface="Playfair Display"/>
              <a:defRPr i="1">
                <a:latin typeface="Playfair Display"/>
                <a:ea typeface="Playfair Display"/>
                <a:cs typeface="Playfair Display"/>
                <a:sym typeface="Playfair Display"/>
              </a:defRPr>
            </a:lvl7pPr>
            <a:lvl8pPr rtl="0" algn="ctr">
              <a:spcBef>
                <a:spcPts val="0"/>
              </a:spcBef>
              <a:buFont typeface="Playfair Display"/>
              <a:defRPr i="1">
                <a:latin typeface="Playfair Display"/>
                <a:ea typeface="Playfair Display"/>
                <a:cs typeface="Playfair Display"/>
                <a:sym typeface="Playfair Display"/>
              </a:defRPr>
            </a:lvl8pPr>
            <a:lvl9pPr algn="ctr">
              <a:spcBef>
                <a:spcPts val="0"/>
              </a:spcBef>
              <a:buFont typeface="Playfair Display"/>
              <a:defRPr i="1">
                <a:latin typeface="Playfair Display"/>
                <a:ea typeface="Playfair Display"/>
                <a:cs typeface="Playfair Display"/>
                <a:sym typeface="Playfair Display"/>
              </a:defRPr>
            </a:lvl9pPr>
          </a:lstStyle>
          <a:p/>
        </p:txBody>
      </p:sp>
      <p:sp>
        <p:nvSpPr>
          <p:cNvPr id="16" name="Shape 16"/>
          <p:cNvSpPr txBox="1"/>
          <p:nvPr/>
        </p:nvSpPr>
        <p:spPr>
          <a:xfrm>
            <a:off x="3593400" y="759350"/>
            <a:ext cx="1957200" cy="652199"/>
          </a:xfrm>
          <a:prstGeom prst="rect">
            <a:avLst/>
          </a:prstGeom>
          <a:noFill/>
          <a:ln>
            <a:noFill/>
          </a:ln>
        </p:spPr>
        <p:txBody>
          <a:bodyPr anchorCtr="0" anchor="t" bIns="91425" lIns="91425" rIns="91425" tIns="91425">
            <a:noAutofit/>
          </a:bodyPr>
          <a:lstStyle/>
          <a:p>
            <a:pPr algn="ctr">
              <a:spcBef>
                <a:spcPts val="0"/>
              </a:spcBef>
              <a:buNone/>
            </a:pPr>
            <a:r>
              <a:rPr lang="en" sz="9600">
                <a:solidFill>
                  <a:srgbClr val="FFD900"/>
                </a:solidFill>
                <a:latin typeface="Playfair Display"/>
                <a:ea typeface="Playfair Display"/>
                <a:cs typeface="Playfair Display"/>
                <a:sym typeface="Playfair Display"/>
              </a:rPr>
              <a:t>“</a:t>
            </a:r>
          </a:p>
        </p:txBody>
      </p:sp>
      <p:cxnSp>
        <p:nvCxnSpPr>
          <p:cNvPr id="17" name="Shape 17"/>
          <p:cNvCxnSpPr/>
          <p:nvPr/>
        </p:nvCxnSpPr>
        <p:spPr>
          <a:xfrm>
            <a:off x="3028650" y="4155549"/>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8" name="Shape 18"/>
        <p:cNvGrpSpPr/>
        <p:nvPr/>
      </p:nvGrpSpPr>
      <p:grpSpPr>
        <a:xfrm>
          <a:off x="0" y="0"/>
          <a:ext cx="0" cy="0"/>
          <a:chOff x="0" y="0"/>
          <a:chExt cx="0" cy="0"/>
        </a:xfrm>
      </p:grpSpPr>
      <p:sp>
        <p:nvSpPr>
          <p:cNvPr id="19" name="Shape 1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
        <p:nvSpPr>
          <p:cNvPr id="20" name="Shape 20"/>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Clr>
                <a:srgbClr val="F3F3F3"/>
              </a:buClr>
              <a:buSzPct val="100000"/>
              <a:defRPr b="0" sz="2400">
                <a:solidFill>
                  <a:srgbClr val="F3F3F3"/>
                </a:solidFill>
              </a:defRPr>
            </a:lvl1pPr>
            <a:lvl2pPr algn="ctr">
              <a:spcBef>
                <a:spcPts val="0"/>
              </a:spcBef>
              <a:buClr>
                <a:srgbClr val="999999"/>
              </a:buClr>
              <a:buSzPct val="100000"/>
              <a:defRPr b="0" sz="2400">
                <a:solidFill>
                  <a:srgbClr val="999999"/>
                </a:solidFill>
              </a:defRPr>
            </a:lvl2pPr>
            <a:lvl3pPr algn="ctr">
              <a:spcBef>
                <a:spcPts val="0"/>
              </a:spcBef>
              <a:buClr>
                <a:srgbClr val="999999"/>
              </a:buClr>
              <a:buSzPct val="100000"/>
              <a:defRPr b="0" sz="2400">
                <a:solidFill>
                  <a:srgbClr val="999999"/>
                </a:solidFill>
              </a:defRPr>
            </a:lvl3pPr>
            <a:lvl4pPr algn="ctr">
              <a:spcBef>
                <a:spcPts val="0"/>
              </a:spcBef>
              <a:buClr>
                <a:srgbClr val="999999"/>
              </a:buClr>
              <a:buSzPct val="100000"/>
              <a:defRPr b="0" sz="2400">
                <a:solidFill>
                  <a:srgbClr val="999999"/>
                </a:solidFill>
              </a:defRPr>
            </a:lvl4pPr>
            <a:lvl5pPr algn="ctr">
              <a:spcBef>
                <a:spcPts val="0"/>
              </a:spcBef>
              <a:buClr>
                <a:srgbClr val="999999"/>
              </a:buClr>
              <a:buSzPct val="100000"/>
              <a:defRPr b="0" sz="2400">
                <a:solidFill>
                  <a:srgbClr val="999999"/>
                </a:solidFill>
              </a:defRPr>
            </a:lvl5pPr>
            <a:lvl6pPr algn="ctr">
              <a:spcBef>
                <a:spcPts val="0"/>
              </a:spcBef>
              <a:buClr>
                <a:srgbClr val="999999"/>
              </a:buClr>
              <a:buSzPct val="100000"/>
              <a:defRPr b="0" sz="2400">
                <a:solidFill>
                  <a:srgbClr val="999999"/>
                </a:solidFill>
              </a:defRPr>
            </a:lvl6pPr>
            <a:lvl7pPr algn="ctr">
              <a:spcBef>
                <a:spcPts val="0"/>
              </a:spcBef>
              <a:buClr>
                <a:srgbClr val="999999"/>
              </a:buClr>
              <a:buSzPct val="100000"/>
              <a:defRPr b="0" sz="2400">
                <a:solidFill>
                  <a:srgbClr val="999999"/>
                </a:solidFill>
              </a:defRPr>
            </a:lvl7pPr>
            <a:lvl8pPr algn="ctr">
              <a:spcBef>
                <a:spcPts val="0"/>
              </a:spcBef>
              <a:buClr>
                <a:srgbClr val="999999"/>
              </a:buClr>
              <a:buSzPct val="100000"/>
              <a:defRPr b="0" sz="2400">
                <a:solidFill>
                  <a:srgbClr val="999999"/>
                </a:solidFill>
              </a:defRPr>
            </a:lvl8pPr>
            <a:lvl9pPr algn="ctr">
              <a:spcBef>
                <a:spcPts val="0"/>
              </a:spcBef>
              <a:buClr>
                <a:srgbClr val="999999"/>
              </a:buClr>
              <a:buSzPct val="100000"/>
              <a:defRPr b="0" sz="2400">
                <a:solidFill>
                  <a:srgbClr val="999999"/>
                </a:solidFill>
              </a:defRPr>
            </a:lvl9pPr>
          </a:lstStyle>
          <a:p/>
        </p:txBody>
      </p:sp>
      <p:sp>
        <p:nvSpPr>
          <p:cNvPr id="21" name="Shape 21"/>
          <p:cNvSpPr txBox="1"/>
          <p:nvPr>
            <p:ph idx="1" type="body"/>
          </p:nvPr>
        </p:nvSpPr>
        <p:spPr>
          <a:xfrm>
            <a:off x="1005600" y="1200150"/>
            <a:ext cx="7132799" cy="36282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2" name="Shape 22"/>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3" name="Shape 23"/>
        <p:cNvGrpSpPr/>
        <p:nvPr/>
      </p:nvGrpSpPr>
      <p:grpSpPr>
        <a:xfrm>
          <a:off x="0" y="0"/>
          <a:ext cx="0" cy="0"/>
          <a:chOff x="0" y="0"/>
          <a:chExt cx="0" cy="0"/>
        </a:xfrm>
      </p:grpSpPr>
      <p:sp>
        <p:nvSpPr>
          <p:cNvPr id="24" name="Shape 24"/>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sp>
        <p:nvSpPr>
          <p:cNvPr id="25" name="Shape 25"/>
          <p:cNvSpPr txBox="1"/>
          <p:nvPr>
            <p:ph idx="1" type="body"/>
          </p:nvPr>
        </p:nvSpPr>
        <p:spPr>
          <a:xfrm>
            <a:off x="880025"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6" name="Shape 26"/>
          <p:cNvSpPr txBox="1"/>
          <p:nvPr>
            <p:ph idx="2" type="body"/>
          </p:nvPr>
        </p:nvSpPr>
        <p:spPr>
          <a:xfrm>
            <a:off x="4679874" y="1200150"/>
            <a:ext cx="3584100" cy="3580800"/>
          </a:xfrm>
          <a:prstGeom prst="rect">
            <a:avLst/>
          </a:prstGeom>
        </p:spPr>
        <p:txBody>
          <a:bodyPr anchorCtr="0" anchor="t" bIns="91425" lIns="91425" rIns="91425" tIns="91425"/>
          <a:lstStyle>
            <a:lvl1pPr>
              <a:spcBef>
                <a:spcPts val="0"/>
              </a:spcBef>
              <a:buSzPct val="100000"/>
              <a:defRPr sz="2400"/>
            </a:lvl1pPr>
            <a:lvl2pPr>
              <a:spcBef>
                <a:spcPts val="0"/>
              </a:spcBef>
              <a:defRPr/>
            </a:lvl2pPr>
            <a:lvl3pPr>
              <a:spcBef>
                <a:spcPts val="0"/>
              </a:spcBef>
              <a:defRPr/>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cxnSp>
        <p:nvCxnSpPr>
          <p:cNvPr id="27" name="Shape 27"/>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28" name="Shape 28"/>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29" name="Shape 29"/>
        <p:cNvGrpSpPr/>
        <p:nvPr/>
      </p:nvGrpSpPr>
      <p:grpSpPr>
        <a:xfrm>
          <a:off x="0" y="0"/>
          <a:ext cx="0" cy="0"/>
          <a:chOff x="0" y="0"/>
          <a:chExt cx="0" cy="0"/>
        </a:xfrm>
      </p:grpSpPr>
      <p:sp>
        <p:nvSpPr>
          <p:cNvPr id="30" name="Shape 30"/>
          <p:cNvSpPr txBox="1"/>
          <p:nvPr>
            <p:ph type="title"/>
          </p:nvPr>
        </p:nvSpPr>
        <p:spPr>
          <a:xfrm>
            <a:off x="457200" y="0"/>
            <a:ext cx="8229600" cy="971700"/>
          </a:xfrm>
          <a:prstGeom prst="rect">
            <a:avLst/>
          </a:prstGeom>
        </p:spPr>
        <p:txBody>
          <a:bodyPr anchorCtr="0" anchor="ctr" bIns="91425" lIns="91425" rIns="91425" tIns="91425"/>
          <a:lstStyle>
            <a:lvl1pPr rtl="0" algn="ctr">
              <a:spcBef>
                <a:spcPts val="0"/>
              </a:spcBef>
              <a:buSzPct val="100000"/>
              <a:defRPr sz="2400"/>
            </a:lvl1pPr>
            <a:lvl2pPr rtl="0" algn="ctr">
              <a:spcBef>
                <a:spcPts val="0"/>
              </a:spcBef>
              <a:buSzPct val="100000"/>
              <a:defRPr sz="2400"/>
            </a:lvl2pPr>
            <a:lvl3pPr rtl="0" algn="ctr">
              <a:spcBef>
                <a:spcPts val="0"/>
              </a:spcBef>
              <a:buSzPct val="100000"/>
              <a:defRPr sz="2400"/>
            </a:lvl3pPr>
            <a:lvl4pPr rtl="0" algn="ctr">
              <a:spcBef>
                <a:spcPts val="0"/>
              </a:spcBef>
              <a:buSzPct val="100000"/>
              <a:defRPr sz="2400"/>
            </a:lvl4pPr>
            <a:lvl5pPr rtl="0" algn="ctr">
              <a:spcBef>
                <a:spcPts val="0"/>
              </a:spcBef>
              <a:buSzPct val="100000"/>
              <a:defRPr sz="2400"/>
            </a:lvl5pPr>
            <a:lvl6pPr rtl="0" algn="ctr">
              <a:spcBef>
                <a:spcPts val="0"/>
              </a:spcBef>
              <a:buSzPct val="100000"/>
              <a:defRPr sz="2400"/>
            </a:lvl6pPr>
            <a:lvl7pPr rtl="0" algn="ctr">
              <a:spcBef>
                <a:spcPts val="0"/>
              </a:spcBef>
              <a:buSzPct val="100000"/>
              <a:defRPr sz="2400"/>
            </a:lvl7pPr>
            <a:lvl8pPr rtl="0" algn="ctr">
              <a:spcBef>
                <a:spcPts val="0"/>
              </a:spcBef>
              <a:buSzPct val="100000"/>
              <a:defRPr sz="2400"/>
            </a:lvl8pPr>
            <a:lvl9pPr rtl="0" algn="ctr">
              <a:spcBef>
                <a:spcPts val="0"/>
              </a:spcBef>
              <a:buSzPct val="100000"/>
              <a:defRPr sz="2400"/>
            </a:lvl9pPr>
          </a:lstStyle>
          <a:p/>
        </p:txBody>
      </p:sp>
      <p:sp>
        <p:nvSpPr>
          <p:cNvPr id="31" name="Shape 31"/>
          <p:cNvSpPr txBox="1"/>
          <p:nvPr>
            <p:ph idx="1" type="body"/>
          </p:nvPr>
        </p:nvSpPr>
        <p:spPr>
          <a:xfrm>
            <a:off x="457200"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2" name="Shape 32"/>
          <p:cNvSpPr txBox="1"/>
          <p:nvPr>
            <p:ph idx="2" type="body"/>
          </p:nvPr>
        </p:nvSpPr>
        <p:spPr>
          <a:xfrm>
            <a:off x="3223963"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 name="Shape 33"/>
          <p:cNvSpPr txBox="1"/>
          <p:nvPr>
            <p:ph idx="3" type="body"/>
          </p:nvPr>
        </p:nvSpPr>
        <p:spPr>
          <a:xfrm>
            <a:off x="5990727" y="1200150"/>
            <a:ext cx="2631900" cy="3386100"/>
          </a:xfrm>
          <a:prstGeom prst="rect">
            <a:avLst/>
          </a:prstGeom>
        </p:spPr>
        <p:txBody>
          <a:bodyPr anchorCtr="0" anchor="t" bIns="91425" lIns="91425" rIns="91425" tIns="91425"/>
          <a:lstStyle>
            <a:lvl1pPr rtl="0">
              <a:spcBef>
                <a:spcPts val="0"/>
              </a:spcBef>
              <a:buSzPct val="100000"/>
              <a:defRPr sz="1800"/>
            </a:lvl1pPr>
            <a:lvl2pPr rtl="0">
              <a:spcBef>
                <a:spcPts val="0"/>
              </a:spcBef>
              <a:buSzPct val="100000"/>
              <a:defRPr sz="1800"/>
            </a:lvl2pPr>
            <a:lvl3pPr rtl="0">
              <a:spcBef>
                <a:spcPts val="0"/>
              </a:spcBef>
              <a:buSzPct val="100000"/>
              <a:defRPr sz="1800"/>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34" name="Shape 34"/>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5" name="Shape 35"/>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0"/>
            <a:ext cx="8229600" cy="971700"/>
          </a:xfrm>
          <a:prstGeom prst="rect">
            <a:avLst/>
          </a:prstGeom>
        </p:spPr>
        <p:txBody>
          <a:bodyPr anchorCtr="0" anchor="ctr" bIns="91425" lIns="91425" rIns="91425" tIns="91425"/>
          <a:lstStyle>
            <a:lvl1pPr algn="ctr">
              <a:spcBef>
                <a:spcPts val="0"/>
              </a:spcBef>
              <a:buSzPct val="100000"/>
              <a:defRPr sz="2400"/>
            </a:lvl1pPr>
            <a:lvl2pPr algn="ctr">
              <a:spcBef>
                <a:spcPts val="0"/>
              </a:spcBef>
              <a:buSzPct val="100000"/>
              <a:defRPr sz="2400"/>
            </a:lvl2pPr>
            <a:lvl3pPr algn="ctr">
              <a:spcBef>
                <a:spcPts val="0"/>
              </a:spcBef>
              <a:buSzPct val="100000"/>
              <a:defRPr sz="2400"/>
            </a:lvl3pPr>
            <a:lvl4pPr algn="ctr">
              <a:spcBef>
                <a:spcPts val="0"/>
              </a:spcBef>
              <a:buSzPct val="100000"/>
              <a:defRPr sz="2400"/>
            </a:lvl4pPr>
            <a:lvl5pPr algn="ctr">
              <a:spcBef>
                <a:spcPts val="0"/>
              </a:spcBef>
              <a:buSzPct val="100000"/>
              <a:defRPr sz="2400"/>
            </a:lvl5pPr>
            <a:lvl6pPr algn="ctr">
              <a:spcBef>
                <a:spcPts val="0"/>
              </a:spcBef>
              <a:buSzPct val="100000"/>
              <a:defRPr sz="2400"/>
            </a:lvl6pPr>
            <a:lvl7pPr algn="ctr">
              <a:spcBef>
                <a:spcPts val="0"/>
              </a:spcBef>
              <a:buSzPct val="100000"/>
              <a:defRPr sz="2400"/>
            </a:lvl7pPr>
            <a:lvl8pPr algn="ctr">
              <a:spcBef>
                <a:spcPts val="0"/>
              </a:spcBef>
              <a:buSzPct val="100000"/>
              <a:defRPr sz="2400"/>
            </a:lvl8pPr>
            <a:lvl9pPr algn="ctr">
              <a:spcBef>
                <a:spcPts val="0"/>
              </a:spcBef>
              <a:buSzPct val="100000"/>
              <a:defRPr sz="2400"/>
            </a:lvl9pPr>
          </a:lstStyle>
          <a:p/>
        </p:txBody>
      </p:sp>
      <p:cxnSp>
        <p:nvCxnSpPr>
          <p:cNvPr id="38" name="Shape 38"/>
          <p:cNvCxnSpPr/>
          <p:nvPr/>
        </p:nvCxnSpPr>
        <p:spPr>
          <a:xfrm>
            <a:off x="3028650" y="971555"/>
            <a:ext cx="3086700" cy="0"/>
          </a:xfrm>
          <a:prstGeom prst="straightConnector1">
            <a:avLst/>
          </a:prstGeom>
          <a:noFill/>
          <a:ln cap="flat" cmpd="sng" w="19050">
            <a:solidFill>
              <a:srgbClr val="FFD900"/>
            </a:solidFill>
            <a:prstDash val="solid"/>
            <a:round/>
            <a:headEnd len="lg" w="lg" type="none"/>
            <a:tailEnd len="lg" w="lg" type="none"/>
          </a:ln>
        </p:spPr>
      </p:cxnSp>
      <p:sp>
        <p:nvSpPr>
          <p:cNvPr id="39" name="Shape 39"/>
          <p:cNvSpPr/>
          <p:nvPr/>
        </p:nvSpPr>
        <p:spPr>
          <a:xfrm>
            <a:off x="25" y="4977000"/>
            <a:ext cx="9144000" cy="166500"/>
          </a:xfrm>
          <a:prstGeom prst="rect">
            <a:avLst/>
          </a:prstGeom>
          <a:solidFill>
            <a:srgbClr val="FFD900"/>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457200" y="4406305"/>
            <a:ext cx="8229600" cy="737100"/>
          </a:xfrm>
          <a:prstGeom prst="rect">
            <a:avLst/>
          </a:prstGeom>
        </p:spPr>
        <p:txBody>
          <a:bodyPr anchorCtr="0" anchor="ctr" bIns="91425" lIns="91425" rIns="91425" tIns="91425"/>
          <a:lstStyle>
            <a:lvl1pPr algn="ctr">
              <a:spcBef>
                <a:spcPts val="360"/>
              </a:spcBef>
              <a:buSzPct val="100000"/>
              <a:buFont typeface="Playfair Display"/>
              <a:buNone/>
              <a:defRPr i="1" sz="1600">
                <a:latin typeface="Playfair Display"/>
                <a:ea typeface="Playfair Display"/>
                <a:cs typeface="Playfair Display"/>
                <a:sym typeface="Playfair Display"/>
              </a:defRPr>
            </a:lvl1pPr>
          </a:lstStyle>
          <a:p/>
        </p:txBody>
      </p:sp>
      <p:cxnSp>
        <p:nvCxnSpPr>
          <p:cNvPr id="42" name="Shape 42"/>
          <p:cNvCxnSpPr/>
          <p:nvPr/>
        </p:nvCxnSpPr>
        <p:spPr>
          <a:xfrm>
            <a:off x="3028650" y="4406311"/>
            <a:ext cx="3086700"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3" name="Shape 43"/>
        <p:cNvGrpSpPr/>
        <p:nvPr/>
      </p:nvGrpSpPr>
      <p:grpSpPr>
        <a:xfrm>
          <a:off x="0" y="0"/>
          <a:ext cx="0" cy="0"/>
          <a:chOff x="0" y="0"/>
          <a:chExt cx="0" cy="0"/>
        </a:xfrm>
      </p:grpSpPr>
      <p:cxnSp>
        <p:nvCxnSpPr>
          <p:cNvPr id="44" name="Shape 44"/>
          <p:cNvCxnSpPr/>
          <p:nvPr/>
        </p:nvCxnSpPr>
        <p:spPr>
          <a:xfrm>
            <a:off x="734700" y="4732556"/>
            <a:ext cx="7674599" cy="0"/>
          </a:xfrm>
          <a:prstGeom prst="straightConnector1">
            <a:avLst/>
          </a:prstGeom>
          <a:noFill/>
          <a:ln cap="flat" cmpd="sng" w="19050">
            <a:solidFill>
              <a:srgbClr val="FFD900"/>
            </a:solidFill>
            <a:prstDash val="solid"/>
            <a:round/>
            <a:headEnd len="lg" w="lg" type="none"/>
            <a:tailEnd len="lg" w="lg" type="none"/>
          </a:ln>
        </p:spPr>
      </p:cxnSp>
      <p:cxnSp>
        <p:nvCxnSpPr>
          <p:cNvPr id="45" name="Shape 45"/>
          <p:cNvCxnSpPr/>
          <p:nvPr/>
        </p:nvCxnSpPr>
        <p:spPr>
          <a:xfrm>
            <a:off x="734700" y="410943"/>
            <a:ext cx="7674599" cy="0"/>
          </a:xfrm>
          <a:prstGeom prst="straightConnector1">
            <a:avLst/>
          </a:prstGeom>
          <a:noFill/>
          <a:ln cap="flat" cmpd="sng" w="19050">
            <a:solidFill>
              <a:srgbClr val="FFD900"/>
            </a:solidFill>
            <a:prstDash val="solid"/>
            <a:round/>
            <a:headEnd len="lg" w="lg" type="none"/>
            <a:tailEnd len="lg" w="lg" type="none"/>
          </a:ln>
        </p:spPr>
      </p:cxn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2" Type="http://schemas.openxmlformats.org/officeDocument/2006/relationships/slideLayout" Target="../slideLayouts/slideLayout1.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 Type="http://schemas.openxmlformats.org/officeDocument/2006/relationships/image" Target="../media/image02.jpg"/><Relationship Id="rId4" Type="http://schemas.openxmlformats.org/officeDocument/2006/relationships/slideLayout" Target="../slideLayouts/slideLayout3.xml"/><Relationship Id="rId10" Type="http://schemas.openxmlformats.org/officeDocument/2006/relationships/slideLayout" Target="../slideLayouts/slideLayout9.xml"/><Relationship Id="rId3" Type="http://schemas.openxmlformats.org/officeDocument/2006/relationships/slideLayout" Target="../slideLayouts/slideLayout2.xml"/><Relationship Id="rId11" Type="http://schemas.openxmlformats.org/officeDocument/2006/relationships/slideLayout" Target="../slideLayouts/slideLayout10.xml"/><Relationship Id="rId9" Type="http://schemas.openxmlformats.org/officeDocument/2006/relationships/slideLayout" Target="../slideLayouts/slideLayout8.xml"/><Relationship Id="rId6" Type="http://schemas.openxmlformats.org/officeDocument/2006/relationships/slideLayout" Target="../slideLayouts/slideLayout5.xml"/><Relationship Id="rId5" Type="http://schemas.openxmlformats.org/officeDocument/2006/relationships/slideLayout" Target="../slideLayouts/slideLayout4.xml"/><Relationship Id="rId8" Type="http://schemas.openxmlformats.org/officeDocument/2006/relationships/slideLayout" Target="../slideLayouts/slideLayout7.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rgbClr val="FFFFFF"/>
              </a:buClr>
              <a:buSzPct val="100000"/>
              <a:buFont typeface="Playfair Display"/>
              <a:buNone/>
              <a:defRPr sz="3600">
                <a:solidFill>
                  <a:srgbClr val="FFFFFF"/>
                </a:solidFill>
                <a:latin typeface="Playfair Display"/>
                <a:ea typeface="Playfair Display"/>
                <a:cs typeface="Playfair Display"/>
                <a:sym typeface="Playfair Display"/>
              </a:defRPr>
            </a:lvl1pPr>
            <a:lvl2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2pPr>
            <a:lvl3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3pPr>
            <a:lvl4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4pPr>
            <a:lvl5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5pPr>
            <a:lvl6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6pPr>
            <a:lvl7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7pPr>
            <a:lvl8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8pPr>
            <a:lvl9pPr>
              <a:spcBef>
                <a:spcPts val="0"/>
              </a:spcBef>
              <a:buClr>
                <a:srgbClr val="FFFFFF"/>
              </a:buClr>
              <a:buSzPct val="100000"/>
              <a:buFont typeface="Playfair Display"/>
              <a:buNone/>
              <a:defRPr b="1" sz="3600">
                <a:solidFill>
                  <a:srgbClr val="FFFFFF"/>
                </a:solidFill>
                <a:latin typeface="Playfair Display"/>
                <a:ea typeface="Playfair Display"/>
                <a:cs typeface="Playfair Display"/>
                <a:sym typeface="Playfair Display"/>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rgbClr val="F3F3F3"/>
              </a:buClr>
              <a:buSzPct val="100000"/>
              <a:buFont typeface="Droid Sans"/>
              <a:buChar char="◈"/>
              <a:defRPr sz="3000">
                <a:solidFill>
                  <a:srgbClr val="F3F3F3"/>
                </a:solidFill>
                <a:latin typeface="Droid Sans"/>
                <a:ea typeface="Droid Sans"/>
                <a:cs typeface="Droid Sans"/>
                <a:sym typeface="Droid Sans"/>
              </a:defRPr>
            </a:lvl1pPr>
            <a:lvl2pPr>
              <a:spcBef>
                <a:spcPts val="480"/>
              </a:spcBef>
              <a:buClr>
                <a:srgbClr val="F3F3F3"/>
              </a:buClr>
              <a:buSzPct val="100000"/>
              <a:buFont typeface="Droid Sans"/>
              <a:defRPr sz="2400">
                <a:solidFill>
                  <a:srgbClr val="F3F3F3"/>
                </a:solidFill>
                <a:latin typeface="Droid Sans"/>
                <a:ea typeface="Droid Sans"/>
                <a:cs typeface="Droid Sans"/>
                <a:sym typeface="Droid Sans"/>
              </a:defRPr>
            </a:lvl2pPr>
            <a:lvl3pPr>
              <a:spcBef>
                <a:spcPts val="480"/>
              </a:spcBef>
              <a:buClr>
                <a:srgbClr val="F3F3F3"/>
              </a:buClr>
              <a:buSzPct val="100000"/>
              <a:buFont typeface="Droid Sans"/>
              <a:defRPr sz="2400">
                <a:solidFill>
                  <a:srgbClr val="F3F3F3"/>
                </a:solidFill>
                <a:latin typeface="Droid Sans"/>
                <a:ea typeface="Droid Sans"/>
                <a:cs typeface="Droid Sans"/>
                <a:sym typeface="Droid Sans"/>
              </a:defRPr>
            </a:lvl3pPr>
            <a:lvl4pPr>
              <a:spcBef>
                <a:spcPts val="360"/>
              </a:spcBef>
              <a:buClr>
                <a:srgbClr val="F3F3F3"/>
              </a:buClr>
              <a:buSzPct val="100000"/>
              <a:buFont typeface="Droid Sans"/>
              <a:defRPr sz="1800">
                <a:solidFill>
                  <a:srgbClr val="F3F3F3"/>
                </a:solidFill>
                <a:latin typeface="Droid Sans"/>
                <a:ea typeface="Droid Sans"/>
                <a:cs typeface="Droid Sans"/>
                <a:sym typeface="Droid Sans"/>
              </a:defRPr>
            </a:lvl4pPr>
            <a:lvl5pPr>
              <a:spcBef>
                <a:spcPts val="360"/>
              </a:spcBef>
              <a:buClr>
                <a:srgbClr val="F3F3F3"/>
              </a:buClr>
              <a:buSzPct val="100000"/>
              <a:buFont typeface="Droid Sans"/>
              <a:defRPr sz="1800">
                <a:solidFill>
                  <a:srgbClr val="F3F3F3"/>
                </a:solidFill>
                <a:latin typeface="Droid Sans"/>
                <a:ea typeface="Droid Sans"/>
                <a:cs typeface="Droid Sans"/>
                <a:sym typeface="Droid Sans"/>
              </a:defRPr>
            </a:lvl5pPr>
            <a:lvl6pPr>
              <a:spcBef>
                <a:spcPts val="360"/>
              </a:spcBef>
              <a:buClr>
                <a:srgbClr val="F3F3F3"/>
              </a:buClr>
              <a:buSzPct val="100000"/>
              <a:buFont typeface="Droid Sans"/>
              <a:defRPr sz="1800">
                <a:solidFill>
                  <a:srgbClr val="F3F3F3"/>
                </a:solidFill>
                <a:latin typeface="Droid Sans"/>
                <a:ea typeface="Droid Sans"/>
                <a:cs typeface="Droid Sans"/>
                <a:sym typeface="Droid Sans"/>
              </a:defRPr>
            </a:lvl6pPr>
            <a:lvl7pPr>
              <a:spcBef>
                <a:spcPts val="360"/>
              </a:spcBef>
              <a:buClr>
                <a:srgbClr val="F3F3F3"/>
              </a:buClr>
              <a:buSzPct val="100000"/>
              <a:buFont typeface="Droid Sans"/>
              <a:defRPr sz="1800">
                <a:solidFill>
                  <a:srgbClr val="F3F3F3"/>
                </a:solidFill>
                <a:latin typeface="Droid Sans"/>
                <a:ea typeface="Droid Sans"/>
                <a:cs typeface="Droid Sans"/>
                <a:sym typeface="Droid Sans"/>
              </a:defRPr>
            </a:lvl7pPr>
            <a:lvl8pPr>
              <a:spcBef>
                <a:spcPts val="360"/>
              </a:spcBef>
              <a:buClr>
                <a:srgbClr val="F3F3F3"/>
              </a:buClr>
              <a:buSzPct val="100000"/>
              <a:buFont typeface="Droid Sans"/>
              <a:defRPr sz="1800">
                <a:solidFill>
                  <a:srgbClr val="F3F3F3"/>
                </a:solidFill>
                <a:latin typeface="Droid Sans"/>
                <a:ea typeface="Droid Sans"/>
                <a:cs typeface="Droid Sans"/>
                <a:sym typeface="Droid Sans"/>
              </a:defRPr>
            </a:lvl8pPr>
            <a:lvl9pPr>
              <a:spcBef>
                <a:spcPts val="360"/>
              </a:spcBef>
              <a:buClr>
                <a:srgbClr val="F3F3F3"/>
              </a:buClr>
              <a:buSzPct val="100000"/>
              <a:buFont typeface="Droid Sans"/>
              <a:defRPr sz="1800">
                <a:solidFill>
                  <a:srgbClr val="F3F3F3"/>
                </a:solidFill>
                <a:latin typeface="Droid Sans"/>
                <a:ea typeface="Droid Sans"/>
                <a:cs typeface="Droid Sans"/>
                <a:sym typeface="Droid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03.png"/><Relationship Id="rId3" Type="http://schemas.openxmlformats.org/officeDocument/2006/relationships/image" Target="../media/image0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 Id="rId3" Type="http://schemas.openxmlformats.org/officeDocument/2006/relationships/image" Target="../media/image0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technet.microsoft.com/en-us/library/dd734783(v=ws.10).aspx#BKMK_3_set" TargetMode="External"/><Relationship Id="rId3" Type="http://schemas.openxmlformats.org/officeDocument/2006/relationships/hyperlink" Target="http://lizardsystems.com/wiki/articles/configure_windows_firewall_using_command_lin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 Id="rId3" Type="http://schemas.openxmlformats.org/officeDocument/2006/relationships/image" Target="../media/image0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09.png"/><Relationship Id="rId3"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685800" y="2634200"/>
            <a:ext cx="5629800" cy="917399"/>
          </a:xfrm>
          <a:prstGeom prst="rect">
            <a:avLst/>
          </a:prstGeom>
        </p:spPr>
        <p:txBody>
          <a:bodyPr anchorCtr="0" anchor="b" bIns="91425" lIns="91425" rIns="91425" tIns="91425">
            <a:noAutofit/>
          </a:bodyPr>
          <a:lstStyle/>
          <a:p>
            <a:pPr>
              <a:spcBef>
                <a:spcPts val="0"/>
              </a:spcBef>
              <a:buNone/>
            </a:pPr>
            <a:r>
              <a:rPr lang="en"/>
              <a:t>Windows Firewall</a:t>
            </a:r>
          </a:p>
        </p:txBody>
      </p:sp>
      <p:sp>
        <p:nvSpPr>
          <p:cNvPr id="57" name="Shape 57"/>
          <p:cNvSpPr txBox="1"/>
          <p:nvPr>
            <p:ph idx="2" type="ctrTitle"/>
          </p:nvPr>
        </p:nvSpPr>
        <p:spPr>
          <a:xfrm>
            <a:off x="6623425" y="2708300"/>
            <a:ext cx="2116500" cy="769199"/>
          </a:xfrm>
          <a:prstGeom prst="rect">
            <a:avLst/>
          </a:prstGeom>
        </p:spPr>
        <p:txBody>
          <a:bodyPr anchorCtr="0" anchor="b" bIns="91425" lIns="91425" rIns="91425" tIns="91425">
            <a:noAutofit/>
          </a:bodyPr>
          <a:lstStyle/>
          <a:p>
            <a:pPr lvl="0" rtl="0">
              <a:spcBef>
                <a:spcPts val="0"/>
              </a:spcBef>
              <a:buNone/>
            </a:pPr>
            <a:r>
              <a:rPr lang="en" sz="3600">
                <a:solidFill>
                  <a:srgbClr val="D9D9D9"/>
                </a:solidFill>
              </a:rPr>
              <a:t>Team Pi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Wireless Portable Devices</a:t>
            </a:r>
          </a:p>
        </p:txBody>
      </p:sp>
      <p:sp>
        <p:nvSpPr>
          <p:cNvPr id="125" name="Shape 125"/>
          <p:cNvSpPr txBox="1"/>
          <p:nvPr>
            <p:ph idx="1" type="body"/>
          </p:nvPr>
        </p:nvSpPr>
        <p:spPr>
          <a:xfrm>
            <a:off x="457200" y="1200150"/>
            <a:ext cx="2964600" cy="3628200"/>
          </a:xfrm>
          <a:prstGeom prst="rect">
            <a:avLst/>
          </a:prstGeom>
        </p:spPr>
        <p:txBody>
          <a:bodyPr anchorCtr="0" anchor="t" bIns="91425" lIns="91425" rIns="91425" tIns="91425">
            <a:noAutofit/>
          </a:bodyPr>
          <a:lstStyle/>
          <a:p>
            <a:pPr lvl="0" rtl="0">
              <a:spcBef>
                <a:spcPts val="0"/>
              </a:spcBef>
              <a:buNone/>
            </a:pPr>
            <a:r>
              <a:rPr lang="en" sz="1600"/>
              <a:t>The next two slides both allow one program through Windows Firewall the same way we did with Internet Explorer, except without the need to browse for it, as they are in the initial menu.</a:t>
            </a:r>
          </a:p>
        </p:txBody>
      </p:sp>
      <p:pic>
        <p:nvPicPr>
          <p:cNvPr id="126" name="Shape 126"/>
          <p:cNvPicPr preferRelativeResize="0"/>
          <p:nvPr/>
        </p:nvPicPr>
        <p:blipFill>
          <a:blip r:embed="rId3">
            <a:alphaModFix/>
          </a:blip>
          <a:stretch>
            <a:fillRect/>
          </a:stretch>
        </p:blipFill>
        <p:spPr>
          <a:xfrm>
            <a:off x="3967225" y="1086625"/>
            <a:ext cx="5176774" cy="388065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Allowing Windows Media Player</a:t>
            </a:r>
          </a:p>
        </p:txBody>
      </p:sp>
      <p:sp>
        <p:nvSpPr>
          <p:cNvPr id="132" name="Shape 132"/>
          <p:cNvSpPr txBox="1"/>
          <p:nvPr>
            <p:ph idx="1" type="body"/>
          </p:nvPr>
        </p:nvSpPr>
        <p:spPr>
          <a:xfrm>
            <a:off x="457200" y="1200150"/>
            <a:ext cx="2986200" cy="3628200"/>
          </a:xfrm>
          <a:prstGeom prst="rect">
            <a:avLst/>
          </a:prstGeom>
        </p:spPr>
        <p:txBody>
          <a:bodyPr anchorCtr="0" anchor="t" bIns="91425" lIns="91425" rIns="91425" tIns="91425">
            <a:noAutofit/>
          </a:bodyPr>
          <a:lstStyle/>
          <a:p>
            <a:pPr>
              <a:spcBef>
                <a:spcPts val="0"/>
              </a:spcBef>
              <a:buNone/>
            </a:pPr>
            <a:r>
              <a:rPr lang="en" sz="1600"/>
              <a:t>This slide shows the location of Windows Media Player, above the Wireless Devices option we just enabled.</a:t>
            </a:r>
          </a:p>
        </p:txBody>
      </p:sp>
      <p:pic>
        <p:nvPicPr>
          <p:cNvPr id="133" name="Shape 133"/>
          <p:cNvPicPr preferRelativeResize="0"/>
          <p:nvPr/>
        </p:nvPicPr>
        <p:blipFill>
          <a:blip r:embed="rId3">
            <a:alphaModFix/>
          </a:blip>
          <a:stretch>
            <a:fillRect/>
          </a:stretch>
        </p:blipFill>
        <p:spPr>
          <a:xfrm>
            <a:off x="4020700" y="1154300"/>
            <a:ext cx="5123299" cy="38617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Turn on Windows Firewall for all users</a:t>
            </a:r>
          </a:p>
        </p:txBody>
      </p:sp>
      <p:sp>
        <p:nvSpPr>
          <p:cNvPr id="139" name="Shape 139"/>
          <p:cNvSpPr txBox="1"/>
          <p:nvPr>
            <p:ph idx="1" type="body"/>
          </p:nvPr>
        </p:nvSpPr>
        <p:spPr>
          <a:xfrm>
            <a:off x="457200" y="1200150"/>
            <a:ext cx="2932500" cy="3628200"/>
          </a:xfrm>
          <a:prstGeom prst="rect">
            <a:avLst/>
          </a:prstGeom>
        </p:spPr>
        <p:txBody>
          <a:bodyPr anchorCtr="0" anchor="t" bIns="91425" lIns="91425" rIns="91425" tIns="91425">
            <a:noAutofit/>
          </a:bodyPr>
          <a:lstStyle/>
          <a:p>
            <a:pPr rtl="0">
              <a:spcBef>
                <a:spcPts val="0"/>
              </a:spcBef>
              <a:buNone/>
            </a:pPr>
            <a:r>
              <a:rPr lang="en" sz="1600"/>
              <a:t>While you could go through the process of accessing every account and turning on the firewall like in step two, there is a fast way.</a:t>
            </a:r>
          </a:p>
          <a:p>
            <a:pPr rtl="0">
              <a:spcBef>
                <a:spcPts val="0"/>
              </a:spcBef>
              <a:buNone/>
            </a:pPr>
            <a:r>
              <a:rPr lang="en" sz="1600"/>
              <a:t>Open a command prompt and run it as administrator. Type in,</a:t>
            </a:r>
          </a:p>
          <a:p>
            <a:pPr rtl="0">
              <a:spcBef>
                <a:spcPts val="0"/>
              </a:spcBef>
              <a:buNone/>
            </a:pPr>
            <a:r>
              <a:rPr lang="en" sz="1600"/>
              <a:t>Netsh advfirewall set allprofiles state on</a:t>
            </a:r>
          </a:p>
          <a:p>
            <a:pPr>
              <a:spcBef>
                <a:spcPts val="0"/>
              </a:spcBef>
              <a:buNone/>
            </a:pPr>
            <a:r>
              <a:rPr lang="en" sz="1600"/>
              <a:t>This turns on Windows Firewall for all profiles, and responds “Ok” if it works.</a:t>
            </a:r>
          </a:p>
        </p:txBody>
      </p:sp>
      <p:pic>
        <p:nvPicPr>
          <p:cNvPr id="140" name="Shape 140"/>
          <p:cNvPicPr preferRelativeResize="0"/>
          <p:nvPr/>
        </p:nvPicPr>
        <p:blipFill>
          <a:blip r:embed="rId3">
            <a:alphaModFix/>
          </a:blip>
          <a:stretch>
            <a:fillRect/>
          </a:stretch>
        </p:blipFill>
        <p:spPr>
          <a:xfrm>
            <a:off x="3389700" y="1974265"/>
            <a:ext cx="5754300" cy="291540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57200" y="0"/>
            <a:ext cx="8229600" cy="971700"/>
          </a:xfrm>
          <a:prstGeom prst="rect">
            <a:avLst/>
          </a:prstGeom>
        </p:spPr>
        <p:txBody>
          <a:bodyPr anchorCtr="0" anchor="ctr" bIns="91425" lIns="91425" rIns="91425" tIns="91425">
            <a:noAutofit/>
          </a:bodyPr>
          <a:lstStyle/>
          <a:p>
            <a:pPr rtl="0">
              <a:spcBef>
                <a:spcPts val="0"/>
              </a:spcBef>
              <a:buNone/>
            </a:pPr>
            <a:r>
              <a:rPr lang="en"/>
              <a:t>Allow outgoing connections, but deny incoming connections</a:t>
            </a:r>
          </a:p>
        </p:txBody>
      </p:sp>
      <p:sp>
        <p:nvSpPr>
          <p:cNvPr id="146" name="Shape 146"/>
          <p:cNvSpPr txBox="1"/>
          <p:nvPr>
            <p:ph idx="1" type="body"/>
          </p:nvPr>
        </p:nvSpPr>
        <p:spPr>
          <a:xfrm>
            <a:off x="457200" y="1189450"/>
            <a:ext cx="2162699" cy="3628200"/>
          </a:xfrm>
          <a:prstGeom prst="rect">
            <a:avLst/>
          </a:prstGeom>
        </p:spPr>
        <p:txBody>
          <a:bodyPr anchorCtr="0" anchor="t" bIns="91425" lIns="91425" rIns="91425" tIns="91425">
            <a:noAutofit/>
          </a:bodyPr>
          <a:lstStyle/>
          <a:p>
            <a:pPr rtl="0">
              <a:spcBef>
                <a:spcPts val="0"/>
              </a:spcBef>
              <a:buNone/>
            </a:pPr>
            <a:r>
              <a:rPr lang="en" sz="1600"/>
              <a:t>To do this we’ll have to create a rule in the advanced section of Windows Firewall settings. Find the advanced section in the same area as allowing programs through.</a:t>
            </a:r>
          </a:p>
          <a:p>
            <a:pPr rtl="0">
              <a:spcBef>
                <a:spcPts val="0"/>
              </a:spcBef>
              <a:buNone/>
            </a:pPr>
            <a:r>
              <a:rPr lang="en" sz="1600"/>
              <a:t>Choose Inbound Rules and click New Rule to get started.</a:t>
            </a:r>
          </a:p>
          <a:p>
            <a:pPr>
              <a:spcBef>
                <a:spcPts val="0"/>
              </a:spcBef>
              <a:buNone/>
            </a:pPr>
            <a:r>
              <a:t/>
            </a:r>
            <a:endParaRPr sz="1600"/>
          </a:p>
        </p:txBody>
      </p:sp>
      <p:pic>
        <p:nvPicPr>
          <p:cNvPr id="147" name="Shape 147"/>
          <p:cNvPicPr preferRelativeResize="0"/>
          <p:nvPr/>
        </p:nvPicPr>
        <p:blipFill>
          <a:blip r:embed="rId3">
            <a:alphaModFix/>
          </a:blip>
          <a:stretch>
            <a:fillRect/>
          </a:stretch>
        </p:blipFill>
        <p:spPr>
          <a:xfrm>
            <a:off x="2620018" y="1248709"/>
            <a:ext cx="1454131" cy="3628200"/>
          </a:xfrm>
          <a:prstGeom prst="rect">
            <a:avLst/>
          </a:prstGeom>
          <a:noFill/>
          <a:ln>
            <a:noFill/>
          </a:ln>
        </p:spPr>
      </p:pic>
      <p:sp>
        <p:nvSpPr>
          <p:cNvPr id="148" name="Shape 148"/>
          <p:cNvSpPr/>
          <p:nvPr/>
        </p:nvSpPr>
        <p:spPr>
          <a:xfrm>
            <a:off x="2684025" y="2869900"/>
            <a:ext cx="983699" cy="267300"/>
          </a:xfrm>
          <a:prstGeom prst="ellipse">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49" name="Shape 149"/>
          <p:cNvPicPr preferRelativeResize="0"/>
          <p:nvPr/>
        </p:nvPicPr>
        <p:blipFill>
          <a:blip r:embed="rId4">
            <a:alphaModFix/>
          </a:blip>
          <a:stretch>
            <a:fillRect/>
          </a:stretch>
        </p:blipFill>
        <p:spPr>
          <a:xfrm>
            <a:off x="4074153" y="1248700"/>
            <a:ext cx="5069851" cy="3006474"/>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Allow outgoing connections but deny incoming connections</a:t>
            </a:r>
          </a:p>
        </p:txBody>
      </p:sp>
      <p:sp>
        <p:nvSpPr>
          <p:cNvPr id="155" name="Shape 155"/>
          <p:cNvSpPr txBox="1"/>
          <p:nvPr>
            <p:ph idx="1" type="body"/>
          </p:nvPr>
        </p:nvSpPr>
        <p:spPr>
          <a:xfrm>
            <a:off x="457200" y="1200150"/>
            <a:ext cx="2216099" cy="3628200"/>
          </a:xfrm>
          <a:prstGeom prst="rect">
            <a:avLst/>
          </a:prstGeom>
        </p:spPr>
        <p:txBody>
          <a:bodyPr anchorCtr="0" anchor="t" bIns="91425" lIns="91425" rIns="91425" tIns="91425">
            <a:noAutofit/>
          </a:bodyPr>
          <a:lstStyle/>
          <a:p>
            <a:pPr rtl="0">
              <a:spcBef>
                <a:spcPts val="0"/>
              </a:spcBef>
              <a:buNone/>
            </a:pPr>
            <a:r>
              <a:rPr lang="en" sz="1600"/>
              <a:t>When asked what type of rule to make, choose a custom rule. Next a series of questions will come about when your rule applies. Answer all of these with the option that describes all situations.</a:t>
            </a:r>
          </a:p>
          <a:p>
            <a:pPr>
              <a:spcBef>
                <a:spcPts val="0"/>
              </a:spcBef>
              <a:buNone/>
            </a:pPr>
            <a:r>
              <a:rPr lang="en" sz="1600"/>
              <a:t>Finally, choose the option to Block the Connection.</a:t>
            </a:r>
          </a:p>
        </p:txBody>
      </p:sp>
      <p:pic>
        <p:nvPicPr>
          <p:cNvPr id="156" name="Shape 156"/>
          <p:cNvPicPr preferRelativeResize="0"/>
          <p:nvPr/>
        </p:nvPicPr>
        <p:blipFill>
          <a:blip r:embed="rId3">
            <a:alphaModFix/>
          </a:blip>
          <a:stretch>
            <a:fillRect/>
          </a:stretch>
        </p:blipFill>
        <p:spPr>
          <a:xfrm>
            <a:off x="2673300" y="1166800"/>
            <a:ext cx="3945875" cy="2318775"/>
          </a:xfrm>
          <a:prstGeom prst="rect">
            <a:avLst/>
          </a:prstGeom>
          <a:noFill/>
          <a:ln>
            <a:noFill/>
          </a:ln>
        </p:spPr>
      </p:pic>
      <p:pic>
        <p:nvPicPr>
          <p:cNvPr id="157" name="Shape 157"/>
          <p:cNvPicPr preferRelativeResize="0"/>
          <p:nvPr/>
        </p:nvPicPr>
        <p:blipFill>
          <a:blip r:embed="rId4">
            <a:alphaModFix/>
          </a:blip>
          <a:stretch>
            <a:fillRect/>
          </a:stretch>
        </p:blipFill>
        <p:spPr>
          <a:xfrm>
            <a:off x="4419600" y="2647950"/>
            <a:ext cx="4724400" cy="24955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Allow outgoing connections but deny incoming connections</a:t>
            </a:r>
          </a:p>
        </p:txBody>
      </p:sp>
      <p:sp>
        <p:nvSpPr>
          <p:cNvPr id="163" name="Shape 163"/>
          <p:cNvSpPr txBox="1"/>
          <p:nvPr>
            <p:ph idx="1" type="body"/>
          </p:nvPr>
        </p:nvSpPr>
        <p:spPr>
          <a:xfrm>
            <a:off x="457200" y="1178750"/>
            <a:ext cx="1980900" cy="3628200"/>
          </a:xfrm>
          <a:prstGeom prst="rect">
            <a:avLst/>
          </a:prstGeom>
        </p:spPr>
        <p:txBody>
          <a:bodyPr anchorCtr="0" anchor="t" bIns="91425" lIns="91425" rIns="91425" tIns="91425">
            <a:noAutofit/>
          </a:bodyPr>
          <a:lstStyle/>
          <a:p>
            <a:pPr rtl="0">
              <a:spcBef>
                <a:spcPts val="0"/>
              </a:spcBef>
              <a:buNone/>
            </a:pPr>
            <a:r>
              <a:rPr lang="en" sz="1600"/>
              <a:t>Next do the opposite. With an outbound rule, make a custom rule that allows all connections. </a:t>
            </a:r>
          </a:p>
          <a:p>
            <a:pPr>
              <a:spcBef>
                <a:spcPts val="0"/>
              </a:spcBef>
              <a:buNone/>
            </a:pPr>
            <a:r>
              <a:rPr lang="en" sz="1600"/>
              <a:t>Here are some shots to show what this process looks like.</a:t>
            </a:r>
          </a:p>
        </p:txBody>
      </p:sp>
      <p:pic>
        <p:nvPicPr>
          <p:cNvPr id="164" name="Shape 164"/>
          <p:cNvPicPr preferRelativeResize="0"/>
          <p:nvPr/>
        </p:nvPicPr>
        <p:blipFill>
          <a:blip r:embed="rId3">
            <a:alphaModFix/>
          </a:blip>
          <a:stretch>
            <a:fillRect/>
          </a:stretch>
        </p:blipFill>
        <p:spPr>
          <a:xfrm>
            <a:off x="2438100" y="1166800"/>
            <a:ext cx="4781550" cy="2809875"/>
          </a:xfrm>
          <a:prstGeom prst="rect">
            <a:avLst/>
          </a:prstGeom>
          <a:noFill/>
          <a:ln>
            <a:noFill/>
          </a:ln>
        </p:spPr>
      </p:pic>
      <p:pic>
        <p:nvPicPr>
          <p:cNvPr id="165" name="Shape 165"/>
          <p:cNvPicPr preferRelativeResize="0"/>
          <p:nvPr/>
        </p:nvPicPr>
        <p:blipFill>
          <a:blip r:embed="rId4">
            <a:alphaModFix/>
          </a:blip>
          <a:stretch>
            <a:fillRect/>
          </a:stretch>
        </p:blipFill>
        <p:spPr>
          <a:xfrm>
            <a:off x="5408575" y="2095900"/>
            <a:ext cx="3735424" cy="300482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Save the Log Files in C:\Users\&lt;your admin account name folder&gt; for all profiles</a:t>
            </a:r>
          </a:p>
        </p:txBody>
      </p:sp>
      <p:sp>
        <p:nvSpPr>
          <p:cNvPr id="171" name="Shape 171"/>
          <p:cNvSpPr txBox="1"/>
          <p:nvPr>
            <p:ph idx="1" type="body"/>
          </p:nvPr>
        </p:nvSpPr>
        <p:spPr>
          <a:xfrm>
            <a:off x="457200" y="1168050"/>
            <a:ext cx="1831200" cy="3628200"/>
          </a:xfrm>
          <a:prstGeom prst="rect">
            <a:avLst/>
          </a:prstGeom>
        </p:spPr>
        <p:txBody>
          <a:bodyPr anchorCtr="0" anchor="t" bIns="91425" lIns="91425" rIns="91425" tIns="91425">
            <a:noAutofit/>
          </a:bodyPr>
          <a:lstStyle/>
          <a:p>
            <a:pPr>
              <a:spcBef>
                <a:spcPts val="0"/>
              </a:spcBef>
              <a:buNone/>
            </a:pPr>
            <a:r>
              <a:rPr lang="en" sz="1600"/>
              <a:t>For this we go back to the registry once more. Open the start menu and click run, from there type in regedit and press enter to open the registry editor.</a:t>
            </a:r>
          </a:p>
        </p:txBody>
      </p:sp>
      <p:pic>
        <p:nvPicPr>
          <p:cNvPr id="172" name="Shape 172"/>
          <p:cNvPicPr preferRelativeResize="0"/>
          <p:nvPr/>
        </p:nvPicPr>
        <p:blipFill>
          <a:blip r:embed="rId3">
            <a:alphaModFix/>
          </a:blip>
          <a:stretch>
            <a:fillRect/>
          </a:stretch>
        </p:blipFill>
        <p:spPr>
          <a:xfrm>
            <a:off x="2042448" y="1014475"/>
            <a:ext cx="3411149" cy="1734775"/>
          </a:xfrm>
          <a:prstGeom prst="rect">
            <a:avLst/>
          </a:prstGeom>
          <a:noFill/>
          <a:ln>
            <a:noFill/>
          </a:ln>
        </p:spPr>
      </p:pic>
      <p:pic>
        <p:nvPicPr>
          <p:cNvPr id="173" name="Shape 173"/>
          <p:cNvPicPr preferRelativeResize="0"/>
          <p:nvPr/>
        </p:nvPicPr>
        <p:blipFill>
          <a:blip r:embed="rId4">
            <a:alphaModFix/>
          </a:blip>
          <a:stretch>
            <a:fillRect/>
          </a:stretch>
        </p:blipFill>
        <p:spPr>
          <a:xfrm>
            <a:off x="3499775" y="2459473"/>
            <a:ext cx="5644226" cy="250487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Save the Log Files in C:\Users\&lt;your admin account name folder&gt; for all profiles</a:t>
            </a:r>
          </a:p>
        </p:txBody>
      </p:sp>
      <p:sp>
        <p:nvSpPr>
          <p:cNvPr id="179" name="Shape 179"/>
          <p:cNvSpPr txBox="1"/>
          <p:nvPr>
            <p:ph idx="1" type="body"/>
          </p:nvPr>
        </p:nvSpPr>
        <p:spPr>
          <a:xfrm>
            <a:off x="457200" y="1189475"/>
            <a:ext cx="2921999" cy="3628200"/>
          </a:xfrm>
          <a:prstGeom prst="rect">
            <a:avLst/>
          </a:prstGeom>
        </p:spPr>
        <p:txBody>
          <a:bodyPr anchorCtr="0" anchor="t" bIns="91425" lIns="91425" rIns="91425" tIns="91425">
            <a:noAutofit/>
          </a:bodyPr>
          <a:lstStyle/>
          <a:p>
            <a:pPr rtl="0">
              <a:spcBef>
                <a:spcPts val="0"/>
              </a:spcBef>
              <a:buNone/>
            </a:pPr>
            <a:r>
              <a:rPr lang="en" sz="1600"/>
              <a:t>Navigate to the key</a:t>
            </a:r>
          </a:p>
          <a:p>
            <a:pPr rtl="0">
              <a:spcBef>
                <a:spcPts val="0"/>
              </a:spcBef>
              <a:buNone/>
            </a:pPr>
            <a:r>
              <a:rPr b="1" lang="en" sz="1700">
                <a:solidFill>
                  <a:srgbClr val="333333"/>
                </a:solidFill>
                <a:latin typeface="Arial"/>
                <a:ea typeface="Arial"/>
                <a:cs typeface="Arial"/>
                <a:sym typeface="Arial"/>
              </a:rPr>
              <a:t>HKEY_LOCAL_MACHINE\SYSTEM\CurrentControlSet\Services\Eventlog</a:t>
            </a:r>
          </a:p>
          <a:p>
            <a:pPr rtl="0">
              <a:spcBef>
                <a:spcPts val="0"/>
              </a:spcBef>
              <a:buNone/>
            </a:pPr>
            <a:r>
              <a:rPr lang="en" sz="1600"/>
              <a:t>Within that key are subkeys that match the files found within the logs. Edit the file subkey of each of these keys and replace the Value box with the full pathname where you want to relocate them.</a:t>
            </a:r>
          </a:p>
          <a:p>
            <a:pPr>
              <a:spcBef>
                <a:spcPts val="0"/>
              </a:spcBef>
              <a:buNone/>
            </a:pPr>
            <a:r>
              <a:t/>
            </a:r>
            <a:endParaRPr b="1" sz="1700">
              <a:solidFill>
                <a:srgbClr val="333333"/>
              </a:solidFill>
              <a:latin typeface="Arial"/>
              <a:ea typeface="Arial"/>
              <a:cs typeface="Arial"/>
              <a:sym typeface="Arial"/>
            </a:endParaRPr>
          </a:p>
        </p:txBody>
      </p:sp>
      <p:pic>
        <p:nvPicPr>
          <p:cNvPr id="180" name="Shape 180"/>
          <p:cNvPicPr preferRelativeResize="0"/>
          <p:nvPr/>
        </p:nvPicPr>
        <p:blipFill>
          <a:blip r:embed="rId3">
            <a:alphaModFix/>
          </a:blip>
          <a:stretch>
            <a:fillRect/>
          </a:stretch>
        </p:blipFill>
        <p:spPr>
          <a:xfrm>
            <a:off x="3379200" y="1189462"/>
            <a:ext cx="1828800" cy="1743075"/>
          </a:xfrm>
          <a:prstGeom prst="rect">
            <a:avLst/>
          </a:prstGeom>
          <a:noFill/>
          <a:ln>
            <a:noFill/>
          </a:ln>
        </p:spPr>
      </p:pic>
      <p:pic>
        <p:nvPicPr>
          <p:cNvPr id="181" name="Shape 181"/>
          <p:cNvPicPr preferRelativeResize="0"/>
          <p:nvPr/>
        </p:nvPicPr>
        <p:blipFill>
          <a:blip r:embed="rId4">
            <a:alphaModFix/>
          </a:blip>
          <a:stretch>
            <a:fillRect/>
          </a:stretch>
        </p:blipFill>
        <p:spPr>
          <a:xfrm>
            <a:off x="3379187" y="2932550"/>
            <a:ext cx="3762375" cy="16383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Connections Only When Secured, Authenticated, and Integrity Protected</a:t>
            </a:r>
          </a:p>
        </p:txBody>
      </p:sp>
      <p:sp>
        <p:nvSpPr>
          <p:cNvPr id="187" name="Shape 187"/>
          <p:cNvSpPr txBox="1"/>
          <p:nvPr>
            <p:ph idx="1" type="body"/>
          </p:nvPr>
        </p:nvSpPr>
        <p:spPr>
          <a:xfrm>
            <a:off x="0" y="1200150"/>
            <a:ext cx="5031899" cy="3628200"/>
          </a:xfrm>
          <a:prstGeom prst="rect">
            <a:avLst/>
          </a:prstGeom>
        </p:spPr>
        <p:txBody>
          <a:bodyPr anchorCtr="0" anchor="t" bIns="91425" lIns="91425" rIns="91425" tIns="91425">
            <a:noAutofit/>
          </a:bodyPr>
          <a:lstStyle/>
          <a:p>
            <a:pPr lvl="0" rtl="0">
              <a:spcBef>
                <a:spcPts val="0"/>
              </a:spcBef>
              <a:buNone/>
            </a:pPr>
            <a:r>
              <a:rPr lang="en" sz="1600"/>
              <a:t>In Windows Firewall Create a new custom rule. Once you get to the Action tab click Allow the Connection if it is secure. Under Customise we see the option for Secured and Integrity Protected.</a:t>
            </a:r>
          </a:p>
        </p:txBody>
      </p:sp>
      <p:pic>
        <p:nvPicPr>
          <p:cNvPr id="188" name="Shape 188"/>
          <p:cNvPicPr preferRelativeResize="0"/>
          <p:nvPr/>
        </p:nvPicPr>
        <p:blipFill rotWithShape="1">
          <a:blip r:embed="rId3">
            <a:alphaModFix/>
          </a:blip>
          <a:srcRect b="21233" l="55730" r="6335" t="24362"/>
          <a:stretch/>
        </p:blipFill>
        <p:spPr>
          <a:xfrm>
            <a:off x="5430650" y="1080135"/>
            <a:ext cx="2349724" cy="1895489"/>
          </a:xfrm>
          <a:prstGeom prst="rect">
            <a:avLst/>
          </a:prstGeom>
          <a:noFill/>
          <a:ln>
            <a:noFill/>
          </a:ln>
        </p:spPr>
      </p:pic>
      <p:pic>
        <p:nvPicPr>
          <p:cNvPr id="189" name="Shape 189"/>
          <p:cNvPicPr preferRelativeResize="0"/>
          <p:nvPr/>
        </p:nvPicPr>
        <p:blipFill rotWithShape="1">
          <a:blip r:embed="rId4">
            <a:alphaModFix/>
          </a:blip>
          <a:srcRect b="21418" l="55724" r="6339" t="24177"/>
          <a:stretch/>
        </p:blipFill>
        <p:spPr>
          <a:xfrm>
            <a:off x="5430649" y="2968274"/>
            <a:ext cx="2349724" cy="1895499"/>
          </a:xfrm>
          <a:prstGeom prst="rect">
            <a:avLst/>
          </a:prstGeom>
          <a:noFill/>
          <a:ln>
            <a:noFill/>
          </a:ln>
        </p:spPr>
      </p:pic>
      <p:sp>
        <p:nvSpPr>
          <p:cNvPr id="190" name="Shape 190"/>
          <p:cNvSpPr/>
          <p:nvPr/>
        </p:nvSpPr>
        <p:spPr>
          <a:xfrm>
            <a:off x="6052625" y="1706800"/>
            <a:ext cx="1551299" cy="3152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1" name="Shape 191"/>
          <p:cNvSpPr/>
          <p:nvPr/>
        </p:nvSpPr>
        <p:spPr>
          <a:xfrm>
            <a:off x="5838225" y="3204075"/>
            <a:ext cx="1459200" cy="3152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UAC Settings to Always Notify</a:t>
            </a:r>
          </a:p>
        </p:txBody>
      </p:sp>
      <p:sp>
        <p:nvSpPr>
          <p:cNvPr id="197" name="Shape 197"/>
          <p:cNvSpPr txBox="1"/>
          <p:nvPr>
            <p:ph idx="1" type="body"/>
          </p:nvPr>
        </p:nvSpPr>
        <p:spPr>
          <a:xfrm>
            <a:off x="0" y="1200150"/>
            <a:ext cx="4753499" cy="3628200"/>
          </a:xfrm>
          <a:prstGeom prst="rect">
            <a:avLst/>
          </a:prstGeom>
        </p:spPr>
        <p:txBody>
          <a:bodyPr anchorCtr="0" anchor="t" bIns="91425" lIns="91425" rIns="91425" tIns="91425">
            <a:noAutofit/>
          </a:bodyPr>
          <a:lstStyle/>
          <a:p>
            <a:pPr lvl="0" rtl="0">
              <a:spcBef>
                <a:spcPts val="0"/>
              </a:spcBef>
              <a:buNone/>
            </a:pPr>
            <a:r>
              <a:rPr lang="en" sz="1600"/>
              <a:t>Go to the Control Panel and Type in UAC. Click on Change User Account Control Settings. Bring the slider up to Always notify.</a:t>
            </a:r>
          </a:p>
        </p:txBody>
      </p:sp>
      <p:pic>
        <p:nvPicPr>
          <p:cNvPr id="198" name="Shape 198"/>
          <p:cNvPicPr preferRelativeResize="0"/>
          <p:nvPr/>
        </p:nvPicPr>
        <p:blipFill rotWithShape="1">
          <a:blip r:embed="rId3">
            <a:alphaModFix/>
          </a:blip>
          <a:srcRect b="21485" l="58765" r="1805" t="20587"/>
          <a:stretch/>
        </p:blipFill>
        <p:spPr>
          <a:xfrm>
            <a:off x="4753621" y="1200150"/>
            <a:ext cx="4390377" cy="36282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idx="1" type="body"/>
          </p:nvPr>
        </p:nvSpPr>
        <p:spPr>
          <a:xfrm>
            <a:off x="0" y="0"/>
            <a:ext cx="9144000" cy="5068499"/>
          </a:xfrm>
          <a:prstGeom prst="rect">
            <a:avLst/>
          </a:prstGeom>
        </p:spPr>
        <p:txBody>
          <a:bodyPr anchorCtr="0" anchor="t" bIns="91425" lIns="91425" rIns="91425" tIns="91425">
            <a:noAutofit/>
          </a:bodyPr>
          <a:lstStyle/>
          <a:p>
            <a:pPr rtl="0">
              <a:spcBef>
                <a:spcPts val="0"/>
              </a:spcBef>
              <a:buNone/>
            </a:pPr>
            <a:r>
              <a:t/>
            </a:r>
            <a:endParaRPr sz="9600"/>
          </a:p>
          <a:p>
            <a:pPr algn="ctr">
              <a:spcBef>
                <a:spcPts val="0"/>
              </a:spcBef>
              <a:buNone/>
            </a:pPr>
            <a:r>
              <a:rPr lang="en" sz="7200"/>
              <a:t>Windows 7 &amp; 8.1</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Make Sure Windows Defender Performs Quick Scan Everyday at 12 AM</a:t>
            </a:r>
          </a:p>
        </p:txBody>
      </p:sp>
      <p:sp>
        <p:nvSpPr>
          <p:cNvPr id="204" name="Shape 204"/>
          <p:cNvSpPr txBox="1"/>
          <p:nvPr>
            <p:ph idx="1" type="body"/>
          </p:nvPr>
        </p:nvSpPr>
        <p:spPr>
          <a:xfrm>
            <a:off x="0" y="1200150"/>
            <a:ext cx="4563899" cy="36282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en" sz="1600"/>
              <a:t>Navigate to Tools&gt;Options&gt;Automatic Scanning. </a:t>
            </a:r>
          </a:p>
          <a:p>
            <a:pPr lvl="0" rtl="0">
              <a:spcBef>
                <a:spcPts val="0"/>
              </a:spcBef>
              <a:buNone/>
            </a:pPr>
            <a:r>
              <a:t/>
            </a:r>
            <a:endParaRPr sz="1600"/>
          </a:p>
        </p:txBody>
      </p:sp>
      <p:pic>
        <p:nvPicPr>
          <p:cNvPr id="205" name="Shape 205"/>
          <p:cNvPicPr preferRelativeResize="0"/>
          <p:nvPr/>
        </p:nvPicPr>
        <p:blipFill rotWithShape="1">
          <a:blip r:embed="rId3">
            <a:alphaModFix/>
          </a:blip>
          <a:srcRect b="23927" l="57522" r="3360" t="20787"/>
          <a:stretch/>
        </p:blipFill>
        <p:spPr>
          <a:xfrm>
            <a:off x="4580075" y="1200150"/>
            <a:ext cx="4563926" cy="36282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Exclude the Home Folders When Quick Scan is Performed</a:t>
            </a:r>
          </a:p>
        </p:txBody>
      </p:sp>
      <p:sp>
        <p:nvSpPr>
          <p:cNvPr id="211" name="Shape 211"/>
          <p:cNvSpPr txBox="1"/>
          <p:nvPr>
            <p:ph idx="1" type="body"/>
          </p:nvPr>
        </p:nvSpPr>
        <p:spPr>
          <a:xfrm>
            <a:off x="0" y="1200150"/>
            <a:ext cx="4634999" cy="3628200"/>
          </a:xfrm>
          <a:prstGeom prst="rect">
            <a:avLst/>
          </a:prstGeom>
        </p:spPr>
        <p:txBody>
          <a:bodyPr anchorCtr="0" anchor="t" bIns="91425" lIns="91425" rIns="91425" tIns="91425">
            <a:noAutofit/>
          </a:bodyPr>
          <a:lstStyle/>
          <a:p>
            <a:pPr lvl="0" rtl="0">
              <a:spcBef>
                <a:spcPts val="0"/>
              </a:spcBef>
              <a:buNone/>
            </a:pPr>
            <a:r>
              <a:rPr lang="en" sz="1600"/>
              <a:t>Navigate to Tools&gt;Options&gt;Excluded Files and Folders. Click add and navigate to the home folders you want to exclude.</a:t>
            </a:r>
          </a:p>
        </p:txBody>
      </p:sp>
      <p:pic>
        <p:nvPicPr>
          <p:cNvPr id="212" name="Shape 212"/>
          <p:cNvPicPr preferRelativeResize="0"/>
          <p:nvPr/>
        </p:nvPicPr>
        <p:blipFill rotWithShape="1">
          <a:blip r:embed="rId3">
            <a:alphaModFix/>
          </a:blip>
          <a:srcRect b="23518" l="57797" r="3352" t="20906"/>
          <a:stretch/>
        </p:blipFill>
        <p:spPr>
          <a:xfrm>
            <a:off x="4634976" y="1265825"/>
            <a:ext cx="4509024" cy="36282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Do Not Scan .txt and .jpg files</a:t>
            </a:r>
          </a:p>
        </p:txBody>
      </p:sp>
      <p:sp>
        <p:nvSpPr>
          <p:cNvPr id="218" name="Shape 218"/>
          <p:cNvSpPr txBox="1"/>
          <p:nvPr>
            <p:ph idx="1" type="body"/>
          </p:nvPr>
        </p:nvSpPr>
        <p:spPr>
          <a:xfrm>
            <a:off x="0" y="1200150"/>
            <a:ext cx="4698900" cy="36282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en" sz="1600"/>
              <a:t>Navigate to Tools&gt;Options&gt;Exclude File Types and type in TXT and JPG then click add.</a:t>
            </a:r>
          </a:p>
          <a:p>
            <a:pPr lvl="0" rtl="0">
              <a:spcBef>
                <a:spcPts val="0"/>
              </a:spcBef>
              <a:buNone/>
            </a:pPr>
            <a:r>
              <a:t/>
            </a:r>
            <a:endParaRPr sz="1600"/>
          </a:p>
        </p:txBody>
      </p:sp>
      <p:pic>
        <p:nvPicPr>
          <p:cNvPr id="219" name="Shape 219"/>
          <p:cNvPicPr preferRelativeResize="0"/>
          <p:nvPr/>
        </p:nvPicPr>
        <p:blipFill rotWithShape="1">
          <a:blip r:embed="rId3">
            <a:alphaModFix/>
          </a:blip>
          <a:srcRect b="23234" l="58347" r="3354" t="21194"/>
          <a:stretch/>
        </p:blipFill>
        <p:spPr>
          <a:xfrm>
            <a:off x="4699012" y="1325675"/>
            <a:ext cx="4444987" cy="36282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Use Windows Defender to Scan Emails and Removable Drives</a:t>
            </a:r>
          </a:p>
        </p:txBody>
      </p:sp>
      <p:sp>
        <p:nvSpPr>
          <p:cNvPr id="225" name="Shape 225"/>
          <p:cNvSpPr txBox="1"/>
          <p:nvPr>
            <p:ph idx="1" type="body"/>
          </p:nvPr>
        </p:nvSpPr>
        <p:spPr>
          <a:xfrm>
            <a:off x="0" y="1200150"/>
            <a:ext cx="4599900" cy="3628200"/>
          </a:xfrm>
          <a:prstGeom prst="rect">
            <a:avLst/>
          </a:prstGeom>
        </p:spPr>
        <p:txBody>
          <a:bodyPr anchorCtr="0" anchor="t" bIns="91425" lIns="91425" rIns="91425" tIns="91425">
            <a:noAutofit/>
          </a:bodyPr>
          <a:lstStyle/>
          <a:p>
            <a:pPr lvl="0" rtl="0">
              <a:spcBef>
                <a:spcPts val="0"/>
              </a:spcBef>
              <a:buNone/>
            </a:pPr>
            <a:r>
              <a:rPr lang="en" sz="1600"/>
              <a:t>Navigate to Tools&gt;Options&gt;Advanced.</a:t>
            </a:r>
          </a:p>
        </p:txBody>
      </p:sp>
      <p:pic>
        <p:nvPicPr>
          <p:cNvPr id="226" name="Shape 226"/>
          <p:cNvPicPr preferRelativeResize="0"/>
          <p:nvPr/>
        </p:nvPicPr>
        <p:blipFill rotWithShape="1">
          <a:blip r:embed="rId3">
            <a:alphaModFix/>
          </a:blip>
          <a:srcRect b="22865" l="57940" r="3269" t="20397"/>
          <a:stretch/>
        </p:blipFill>
        <p:spPr>
          <a:xfrm>
            <a:off x="4599959" y="1200149"/>
            <a:ext cx="4544040" cy="3738773"/>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idx="1" type="body"/>
          </p:nvPr>
        </p:nvSpPr>
        <p:spPr>
          <a:xfrm>
            <a:off x="0" y="0"/>
            <a:ext cx="9144000" cy="5068499"/>
          </a:xfrm>
          <a:prstGeom prst="rect">
            <a:avLst/>
          </a:prstGeom>
        </p:spPr>
        <p:txBody>
          <a:bodyPr anchorCtr="0" anchor="t" bIns="91425" lIns="91425" rIns="91425" tIns="91425">
            <a:noAutofit/>
          </a:bodyPr>
          <a:lstStyle/>
          <a:p>
            <a:pPr lvl="0" rtl="0">
              <a:spcBef>
                <a:spcPts val="0"/>
              </a:spcBef>
              <a:buNone/>
            </a:pPr>
            <a:r>
              <a:t/>
            </a:r>
            <a:endParaRPr sz="9600"/>
          </a:p>
          <a:p>
            <a:pPr lvl="0" rtl="0" algn="ctr">
              <a:spcBef>
                <a:spcPts val="0"/>
              </a:spcBef>
              <a:buNone/>
            </a:pPr>
            <a:r>
              <a:rPr lang="en" sz="7200"/>
              <a:t>Windows Server 2008</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Turn On Firewall</a:t>
            </a:r>
          </a:p>
        </p:txBody>
      </p:sp>
      <p:sp>
        <p:nvSpPr>
          <p:cNvPr id="237" name="Shape 237"/>
          <p:cNvSpPr txBox="1"/>
          <p:nvPr>
            <p:ph idx="1" type="body"/>
          </p:nvPr>
        </p:nvSpPr>
        <p:spPr>
          <a:xfrm>
            <a:off x="0" y="971700"/>
            <a:ext cx="2824500" cy="4171799"/>
          </a:xfrm>
          <a:prstGeom prst="rect">
            <a:avLst/>
          </a:prstGeom>
        </p:spPr>
        <p:txBody>
          <a:bodyPr anchorCtr="0" anchor="t" bIns="91425" lIns="91425" rIns="91425" tIns="91425">
            <a:noAutofit/>
          </a:bodyPr>
          <a:lstStyle/>
          <a:p>
            <a:pPr>
              <a:spcBef>
                <a:spcPts val="0"/>
              </a:spcBef>
              <a:buNone/>
            </a:pPr>
            <a:r>
              <a:rPr lang="en"/>
              <a:t>Simple netsh command to turn the firewall on.</a:t>
            </a:r>
          </a:p>
        </p:txBody>
      </p:sp>
      <p:pic>
        <p:nvPicPr>
          <p:cNvPr id="238" name="Shape 238"/>
          <p:cNvPicPr preferRelativeResize="0"/>
          <p:nvPr/>
        </p:nvPicPr>
        <p:blipFill>
          <a:blip r:embed="rId3">
            <a:alphaModFix/>
          </a:blip>
          <a:stretch>
            <a:fillRect/>
          </a:stretch>
        </p:blipFill>
        <p:spPr>
          <a:xfrm>
            <a:off x="2752712" y="1971662"/>
            <a:ext cx="6391275" cy="3171825"/>
          </a:xfrm>
          <a:prstGeom prst="rect">
            <a:avLst/>
          </a:prstGeom>
          <a:noFill/>
          <a:ln>
            <a:noFill/>
          </a:ln>
        </p:spPr>
      </p:pic>
      <p:sp>
        <p:nvSpPr>
          <p:cNvPr id="239" name="Shape 239"/>
          <p:cNvSpPr txBox="1"/>
          <p:nvPr/>
        </p:nvSpPr>
        <p:spPr>
          <a:xfrm>
            <a:off x="2824500" y="971700"/>
            <a:ext cx="4846799" cy="452999"/>
          </a:xfrm>
          <a:prstGeom prst="rect">
            <a:avLst/>
          </a:prstGeom>
          <a:noFill/>
          <a:ln>
            <a:noFill/>
          </a:ln>
        </p:spPr>
        <p:txBody>
          <a:bodyPr anchorCtr="0" anchor="t" bIns="91425" lIns="91425" rIns="91425" tIns="91425">
            <a:noAutofit/>
          </a:bodyPr>
          <a:lstStyle/>
          <a:p>
            <a:pPr>
              <a:spcBef>
                <a:spcPts val="0"/>
              </a:spcBef>
              <a:buNone/>
            </a:pPr>
            <a:r>
              <a:rPr b="1" lang="en">
                <a:solidFill>
                  <a:srgbClr val="FFFFFF"/>
                </a:solidFill>
                <a:latin typeface="Courier New"/>
                <a:ea typeface="Courier New"/>
                <a:cs typeface="Courier New"/>
                <a:sym typeface="Courier New"/>
              </a:rPr>
              <a:t>&gt;netsh advfirewall set ALL state 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Notify All Profiles When Blocking a Program</a:t>
            </a:r>
          </a:p>
        </p:txBody>
      </p:sp>
      <p:sp>
        <p:nvSpPr>
          <p:cNvPr id="245" name="Shape 245"/>
          <p:cNvSpPr txBox="1"/>
          <p:nvPr>
            <p:ph idx="1" type="body"/>
          </p:nvPr>
        </p:nvSpPr>
        <p:spPr>
          <a:xfrm>
            <a:off x="0" y="971700"/>
            <a:ext cx="2762100" cy="4200600"/>
          </a:xfrm>
          <a:prstGeom prst="rect">
            <a:avLst/>
          </a:prstGeom>
        </p:spPr>
        <p:txBody>
          <a:bodyPr anchorCtr="0" anchor="t" bIns="91425" lIns="91425" rIns="91425" tIns="91425">
            <a:noAutofit/>
          </a:bodyPr>
          <a:lstStyle/>
          <a:p>
            <a:pPr>
              <a:spcBef>
                <a:spcPts val="0"/>
              </a:spcBef>
              <a:buNone/>
            </a:pPr>
            <a:r>
              <a:rPr lang="en"/>
              <a:t>Another simple netsh command.</a:t>
            </a:r>
          </a:p>
        </p:txBody>
      </p:sp>
      <p:pic>
        <p:nvPicPr>
          <p:cNvPr id="246" name="Shape 246"/>
          <p:cNvPicPr preferRelativeResize="0"/>
          <p:nvPr/>
        </p:nvPicPr>
        <p:blipFill>
          <a:blip r:embed="rId3">
            <a:alphaModFix/>
          </a:blip>
          <a:stretch>
            <a:fillRect/>
          </a:stretch>
        </p:blipFill>
        <p:spPr>
          <a:xfrm>
            <a:off x="2762250" y="1981200"/>
            <a:ext cx="6381750" cy="3162300"/>
          </a:xfrm>
          <a:prstGeom prst="rect">
            <a:avLst/>
          </a:prstGeom>
          <a:noFill/>
          <a:ln>
            <a:noFill/>
          </a:ln>
        </p:spPr>
      </p:pic>
      <p:sp>
        <p:nvSpPr>
          <p:cNvPr id="247" name="Shape 247"/>
          <p:cNvSpPr txBox="1"/>
          <p:nvPr/>
        </p:nvSpPr>
        <p:spPr>
          <a:xfrm>
            <a:off x="2762250" y="971700"/>
            <a:ext cx="5232900" cy="452999"/>
          </a:xfrm>
          <a:prstGeom prst="rect">
            <a:avLst/>
          </a:prstGeom>
          <a:noFill/>
          <a:ln>
            <a:noFill/>
          </a:ln>
        </p:spPr>
        <p:txBody>
          <a:bodyPr anchorCtr="0" anchor="t" bIns="91425" lIns="91425" rIns="91425" tIns="91425">
            <a:noAutofit/>
          </a:bodyPr>
          <a:lstStyle/>
          <a:p>
            <a:pPr>
              <a:spcBef>
                <a:spcPts val="0"/>
              </a:spcBef>
              <a:buNone/>
            </a:pPr>
            <a:r>
              <a:rPr b="1" lang="en">
                <a:solidFill>
                  <a:srgbClr val="FFFFFF"/>
                </a:solidFill>
                <a:latin typeface="Courier New"/>
                <a:ea typeface="Courier New"/>
                <a:cs typeface="Courier New"/>
                <a:sym typeface="Courier New"/>
              </a:rPr>
              <a:t>&gt;netsh firewall set notifications ENABLE ALL</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Increase Log File Size</a:t>
            </a:r>
          </a:p>
        </p:txBody>
      </p:sp>
      <p:sp>
        <p:nvSpPr>
          <p:cNvPr id="253" name="Shape 253"/>
          <p:cNvSpPr txBox="1"/>
          <p:nvPr>
            <p:ph idx="1" type="body"/>
          </p:nvPr>
        </p:nvSpPr>
        <p:spPr>
          <a:xfrm>
            <a:off x="0" y="971700"/>
            <a:ext cx="2762399" cy="4171799"/>
          </a:xfrm>
          <a:prstGeom prst="rect">
            <a:avLst/>
          </a:prstGeom>
        </p:spPr>
        <p:txBody>
          <a:bodyPr anchorCtr="0" anchor="t" bIns="91425" lIns="91425" rIns="91425" tIns="91425">
            <a:noAutofit/>
          </a:bodyPr>
          <a:lstStyle/>
          <a:p>
            <a:pPr lvl="0" rtl="0">
              <a:spcBef>
                <a:spcPts val="0"/>
              </a:spcBef>
              <a:buNone/>
            </a:pPr>
            <a:r>
              <a:rPr lang="en"/>
              <a:t>Again, simple command to set log file size to 4096.</a:t>
            </a:r>
          </a:p>
        </p:txBody>
      </p:sp>
      <p:pic>
        <p:nvPicPr>
          <p:cNvPr id="254" name="Shape 254"/>
          <p:cNvPicPr preferRelativeResize="0"/>
          <p:nvPr/>
        </p:nvPicPr>
        <p:blipFill>
          <a:blip r:embed="rId3">
            <a:alphaModFix/>
          </a:blip>
          <a:stretch>
            <a:fillRect/>
          </a:stretch>
        </p:blipFill>
        <p:spPr>
          <a:xfrm>
            <a:off x="2762250" y="1971662"/>
            <a:ext cx="6381750" cy="3171825"/>
          </a:xfrm>
          <a:prstGeom prst="rect">
            <a:avLst/>
          </a:prstGeom>
          <a:noFill/>
          <a:ln>
            <a:noFill/>
          </a:ln>
        </p:spPr>
      </p:pic>
      <p:sp>
        <p:nvSpPr>
          <p:cNvPr id="255" name="Shape 255"/>
          <p:cNvSpPr txBox="1"/>
          <p:nvPr/>
        </p:nvSpPr>
        <p:spPr>
          <a:xfrm>
            <a:off x="2762250" y="971700"/>
            <a:ext cx="5576699" cy="452999"/>
          </a:xfrm>
          <a:prstGeom prst="rect">
            <a:avLst/>
          </a:prstGeom>
          <a:noFill/>
          <a:ln>
            <a:noFill/>
          </a:ln>
        </p:spPr>
        <p:txBody>
          <a:bodyPr anchorCtr="0" anchor="t" bIns="91425" lIns="91425" rIns="91425" tIns="91425">
            <a:noAutofit/>
          </a:bodyPr>
          <a:lstStyle/>
          <a:p>
            <a:pPr>
              <a:spcBef>
                <a:spcPts val="0"/>
              </a:spcBef>
              <a:buNone/>
            </a:pPr>
            <a:r>
              <a:rPr b="1" lang="en">
                <a:solidFill>
                  <a:srgbClr val="FFFFFF"/>
                </a:solidFill>
                <a:latin typeface="Courier New"/>
                <a:ea typeface="Courier New"/>
                <a:cs typeface="Courier New"/>
                <a:sym typeface="Courier New"/>
              </a:rPr>
              <a:t>&gt;netsh firewall set logging maxfilesize = 4096</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Save Log File in Admin Directory</a:t>
            </a:r>
          </a:p>
        </p:txBody>
      </p:sp>
      <p:sp>
        <p:nvSpPr>
          <p:cNvPr id="261" name="Shape 261"/>
          <p:cNvSpPr txBox="1"/>
          <p:nvPr>
            <p:ph idx="1" type="body"/>
          </p:nvPr>
        </p:nvSpPr>
        <p:spPr>
          <a:xfrm>
            <a:off x="0" y="971700"/>
            <a:ext cx="2771700" cy="4171799"/>
          </a:xfrm>
          <a:prstGeom prst="rect">
            <a:avLst/>
          </a:prstGeom>
        </p:spPr>
        <p:txBody>
          <a:bodyPr anchorCtr="0" anchor="t" bIns="91425" lIns="91425" rIns="91425" tIns="91425">
            <a:noAutofit/>
          </a:bodyPr>
          <a:lstStyle/>
          <a:p>
            <a:pPr lvl="0" rtl="0">
              <a:spcBef>
                <a:spcPts val="0"/>
              </a:spcBef>
              <a:buNone/>
            </a:pPr>
            <a:r>
              <a:rPr lang="en"/>
              <a:t>Created new file and specified the path with command.</a:t>
            </a:r>
          </a:p>
        </p:txBody>
      </p:sp>
      <p:pic>
        <p:nvPicPr>
          <p:cNvPr id="262" name="Shape 262"/>
          <p:cNvPicPr preferRelativeResize="0"/>
          <p:nvPr/>
        </p:nvPicPr>
        <p:blipFill>
          <a:blip r:embed="rId3">
            <a:alphaModFix/>
          </a:blip>
          <a:stretch>
            <a:fillRect/>
          </a:stretch>
        </p:blipFill>
        <p:spPr>
          <a:xfrm>
            <a:off x="2771762" y="1990712"/>
            <a:ext cx="6372225" cy="3152775"/>
          </a:xfrm>
          <a:prstGeom prst="rect">
            <a:avLst/>
          </a:prstGeom>
          <a:noFill/>
          <a:ln>
            <a:noFill/>
          </a:ln>
        </p:spPr>
      </p:pic>
      <p:sp>
        <p:nvSpPr>
          <p:cNvPr id="263" name="Shape 263"/>
          <p:cNvSpPr txBox="1"/>
          <p:nvPr/>
        </p:nvSpPr>
        <p:spPr>
          <a:xfrm>
            <a:off x="2771775" y="971700"/>
            <a:ext cx="4852499" cy="452999"/>
          </a:xfrm>
          <a:prstGeom prst="rect">
            <a:avLst/>
          </a:prstGeom>
          <a:noFill/>
          <a:ln>
            <a:noFill/>
          </a:ln>
        </p:spPr>
        <p:txBody>
          <a:bodyPr anchorCtr="0" anchor="t" bIns="91425" lIns="91425" rIns="91425" tIns="91425">
            <a:noAutofit/>
          </a:bodyPr>
          <a:lstStyle/>
          <a:p>
            <a:pPr rtl="0">
              <a:spcBef>
                <a:spcPts val="0"/>
              </a:spcBef>
              <a:buNone/>
            </a:pPr>
            <a:r>
              <a:rPr b="1" lang="en">
                <a:solidFill>
                  <a:srgbClr val="FFFFFF"/>
                </a:solidFill>
                <a:latin typeface="Courier New"/>
                <a:ea typeface="Courier New"/>
                <a:cs typeface="Courier New"/>
                <a:sym typeface="Courier New"/>
              </a:rPr>
              <a:t>&gt;netsh advfirewall set ALL logging filename </a:t>
            </a:r>
          </a:p>
          <a:p>
            <a:pPr indent="457200">
              <a:spcBef>
                <a:spcPts val="0"/>
              </a:spcBef>
              <a:buNone/>
            </a:pPr>
            <a:r>
              <a:rPr b="1" lang="en">
                <a:solidFill>
                  <a:srgbClr val="FFFFFF"/>
                </a:solidFill>
                <a:latin typeface="Courier New"/>
                <a:ea typeface="Courier New"/>
                <a:cs typeface="Courier New"/>
                <a:sym typeface="Courier New"/>
              </a:rPr>
              <a:t>“C:\Users\TEAM 5\pfirewall.log”</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Only Allow Secure FTP Connections</a:t>
            </a:r>
          </a:p>
        </p:txBody>
      </p:sp>
      <p:sp>
        <p:nvSpPr>
          <p:cNvPr id="269" name="Shape 269"/>
          <p:cNvSpPr txBox="1"/>
          <p:nvPr>
            <p:ph idx="1" type="body"/>
          </p:nvPr>
        </p:nvSpPr>
        <p:spPr>
          <a:xfrm>
            <a:off x="0" y="971700"/>
            <a:ext cx="2762100" cy="4016699"/>
          </a:xfrm>
          <a:prstGeom prst="rect">
            <a:avLst/>
          </a:prstGeom>
        </p:spPr>
        <p:txBody>
          <a:bodyPr anchorCtr="0" anchor="t" bIns="91425" lIns="91425" rIns="91425" tIns="91425">
            <a:noAutofit/>
          </a:bodyPr>
          <a:lstStyle/>
          <a:p>
            <a:pPr lvl="0" rtl="0">
              <a:spcBef>
                <a:spcPts val="0"/>
              </a:spcBef>
              <a:buNone/>
            </a:pPr>
            <a:r>
              <a:rPr lang="en"/>
              <a:t>This is how you do it in command line.</a:t>
            </a:r>
          </a:p>
        </p:txBody>
      </p:sp>
      <p:pic>
        <p:nvPicPr>
          <p:cNvPr id="270" name="Shape 270"/>
          <p:cNvPicPr preferRelativeResize="0"/>
          <p:nvPr/>
        </p:nvPicPr>
        <p:blipFill>
          <a:blip r:embed="rId3">
            <a:alphaModFix/>
          </a:blip>
          <a:stretch>
            <a:fillRect/>
          </a:stretch>
        </p:blipFill>
        <p:spPr>
          <a:xfrm>
            <a:off x="2762250" y="1807050"/>
            <a:ext cx="6381750" cy="3181350"/>
          </a:xfrm>
          <a:prstGeom prst="rect">
            <a:avLst/>
          </a:prstGeom>
          <a:noFill/>
          <a:ln>
            <a:noFill/>
          </a:ln>
        </p:spPr>
      </p:pic>
      <p:sp>
        <p:nvSpPr>
          <p:cNvPr id="271" name="Shape 271"/>
          <p:cNvSpPr txBox="1"/>
          <p:nvPr/>
        </p:nvSpPr>
        <p:spPr>
          <a:xfrm>
            <a:off x="2762250" y="971700"/>
            <a:ext cx="6381599" cy="467700"/>
          </a:xfrm>
          <a:prstGeom prst="rect">
            <a:avLst/>
          </a:prstGeom>
          <a:noFill/>
          <a:ln>
            <a:noFill/>
          </a:ln>
        </p:spPr>
        <p:txBody>
          <a:bodyPr anchorCtr="0" anchor="t" bIns="91425" lIns="91425" rIns="91425" tIns="91425">
            <a:noAutofit/>
          </a:bodyPr>
          <a:lstStyle/>
          <a:p>
            <a:pPr rtl="0">
              <a:spcBef>
                <a:spcPts val="0"/>
              </a:spcBef>
              <a:buNone/>
            </a:pPr>
            <a:r>
              <a:rPr b="1" lang="en">
                <a:solidFill>
                  <a:srgbClr val="FFFFFF"/>
                </a:solidFill>
                <a:latin typeface="Courier New"/>
                <a:ea typeface="Courier New"/>
                <a:cs typeface="Courier New"/>
                <a:sym typeface="Courier New"/>
              </a:rPr>
              <a:t>&gt;netsh advfirewall firewall set rule name = “FTP Service”</a:t>
            </a:r>
          </a:p>
          <a:p>
            <a:pPr indent="457200">
              <a:spcBef>
                <a:spcPts val="0"/>
              </a:spcBef>
              <a:buNone/>
            </a:pPr>
            <a:r>
              <a:rPr b="1" lang="en">
                <a:solidFill>
                  <a:srgbClr val="FFFFFF"/>
                </a:solidFill>
                <a:latin typeface="Courier New"/>
                <a:ea typeface="Courier New"/>
                <a:cs typeface="Courier New"/>
                <a:sym typeface="Courier New"/>
              </a:rPr>
              <a:t>new security = authenticate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Make Sure you have Internet Connection</a:t>
            </a:r>
          </a:p>
        </p:txBody>
      </p:sp>
      <p:sp>
        <p:nvSpPr>
          <p:cNvPr id="68" name="Shape 68"/>
          <p:cNvSpPr txBox="1"/>
          <p:nvPr>
            <p:ph idx="1" type="body"/>
          </p:nvPr>
        </p:nvSpPr>
        <p:spPr>
          <a:xfrm>
            <a:off x="457200" y="1200150"/>
            <a:ext cx="3221399" cy="3628200"/>
          </a:xfrm>
          <a:prstGeom prst="rect">
            <a:avLst/>
          </a:prstGeom>
        </p:spPr>
        <p:txBody>
          <a:bodyPr anchorCtr="0" anchor="t" bIns="91425" lIns="91425" rIns="91425" tIns="91425">
            <a:noAutofit/>
          </a:bodyPr>
          <a:lstStyle/>
          <a:p>
            <a:pPr rtl="0">
              <a:spcBef>
                <a:spcPts val="0"/>
              </a:spcBef>
              <a:buNone/>
            </a:pPr>
            <a:r>
              <a:rPr lang="en" sz="1600"/>
              <a:t>The first way to prove internet connection is to click the internet icon on the toolbar. This pulls up the window on the top right, which shows internet connection.</a:t>
            </a:r>
          </a:p>
          <a:p>
            <a:pPr>
              <a:spcBef>
                <a:spcPts val="0"/>
              </a:spcBef>
              <a:buNone/>
            </a:pPr>
            <a:r>
              <a:rPr lang="en" sz="1600"/>
              <a:t>Another way to show internet access is by accessing a webpage like I did on the low right.</a:t>
            </a:r>
          </a:p>
        </p:txBody>
      </p:sp>
      <p:pic>
        <p:nvPicPr>
          <p:cNvPr id="69" name="Shape 69"/>
          <p:cNvPicPr preferRelativeResize="0"/>
          <p:nvPr/>
        </p:nvPicPr>
        <p:blipFill>
          <a:blip r:embed="rId3">
            <a:alphaModFix/>
          </a:blip>
          <a:stretch>
            <a:fillRect/>
          </a:stretch>
        </p:blipFill>
        <p:spPr>
          <a:xfrm>
            <a:off x="3678587" y="1200150"/>
            <a:ext cx="2714625" cy="1200150"/>
          </a:xfrm>
          <a:prstGeom prst="rect">
            <a:avLst/>
          </a:prstGeom>
          <a:noFill/>
          <a:ln>
            <a:noFill/>
          </a:ln>
        </p:spPr>
      </p:pic>
      <p:pic>
        <p:nvPicPr>
          <p:cNvPr id="70" name="Shape 70"/>
          <p:cNvPicPr preferRelativeResize="0"/>
          <p:nvPr/>
        </p:nvPicPr>
        <p:blipFill>
          <a:blip r:embed="rId4">
            <a:alphaModFix/>
          </a:blip>
          <a:stretch>
            <a:fillRect/>
          </a:stretch>
        </p:blipFill>
        <p:spPr>
          <a:xfrm>
            <a:off x="3678600" y="2400300"/>
            <a:ext cx="5465399" cy="2311088"/>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TCP Connections Only From Users 1-10</a:t>
            </a:r>
          </a:p>
        </p:txBody>
      </p:sp>
      <p:sp>
        <p:nvSpPr>
          <p:cNvPr id="277" name="Shape 277"/>
          <p:cNvSpPr txBox="1"/>
          <p:nvPr>
            <p:ph idx="1" type="body"/>
          </p:nvPr>
        </p:nvSpPr>
        <p:spPr>
          <a:xfrm>
            <a:off x="-39275" y="971700"/>
            <a:ext cx="2792100" cy="4171799"/>
          </a:xfrm>
          <a:prstGeom prst="rect">
            <a:avLst/>
          </a:prstGeom>
        </p:spPr>
        <p:txBody>
          <a:bodyPr anchorCtr="0" anchor="t" bIns="91425" lIns="91425" rIns="91425" tIns="91425">
            <a:noAutofit/>
          </a:bodyPr>
          <a:lstStyle/>
          <a:p>
            <a:pPr lvl="0" rtl="0">
              <a:spcBef>
                <a:spcPts val="0"/>
              </a:spcBef>
              <a:buNone/>
            </a:pPr>
            <a:r>
              <a:rPr lang="en"/>
              <a:t>First assign all the users to a group, set rule to allow the user group. The group would go in the space.</a:t>
            </a:r>
          </a:p>
        </p:txBody>
      </p:sp>
      <p:pic>
        <p:nvPicPr>
          <p:cNvPr id="278" name="Shape 278"/>
          <p:cNvPicPr preferRelativeResize="0"/>
          <p:nvPr/>
        </p:nvPicPr>
        <p:blipFill>
          <a:blip r:embed="rId3">
            <a:alphaModFix/>
          </a:blip>
          <a:stretch>
            <a:fillRect/>
          </a:stretch>
        </p:blipFill>
        <p:spPr>
          <a:xfrm>
            <a:off x="2752712" y="1981200"/>
            <a:ext cx="6391275" cy="3162300"/>
          </a:xfrm>
          <a:prstGeom prst="rect">
            <a:avLst/>
          </a:prstGeom>
          <a:noFill/>
          <a:ln>
            <a:noFill/>
          </a:ln>
        </p:spPr>
      </p:pic>
      <p:sp>
        <p:nvSpPr>
          <p:cNvPr id="279" name="Shape 279"/>
          <p:cNvSpPr/>
          <p:nvPr/>
        </p:nvSpPr>
        <p:spPr>
          <a:xfrm>
            <a:off x="3916475" y="2883025"/>
            <a:ext cx="204000" cy="1956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0" name="Shape 280"/>
          <p:cNvSpPr txBox="1"/>
          <p:nvPr/>
        </p:nvSpPr>
        <p:spPr>
          <a:xfrm>
            <a:off x="2762250" y="971700"/>
            <a:ext cx="6381599" cy="467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latin typeface="Courier New"/>
                <a:ea typeface="Courier New"/>
                <a:cs typeface="Courier New"/>
                <a:sym typeface="Courier New"/>
              </a:rPr>
              <a:t>&gt;netsh advfirewall firewall set rule name = “FTP Service”</a:t>
            </a:r>
          </a:p>
          <a:p>
            <a:pPr indent="457200" lvl="0" rtl="0">
              <a:spcBef>
                <a:spcPts val="0"/>
              </a:spcBef>
              <a:buNone/>
            </a:pPr>
            <a:r>
              <a:rPr b="1" lang="en">
                <a:solidFill>
                  <a:srgbClr val="FFFFFF"/>
                </a:solidFill>
                <a:latin typeface="Courier New"/>
                <a:ea typeface="Courier New"/>
                <a:cs typeface="Courier New"/>
                <a:sym typeface="Courier New"/>
              </a:rPr>
              <a:t>new rmtusrgrp = “&lt;grouphere&gt;”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Apply TCP Rule to All Network Interfaces</a:t>
            </a:r>
          </a:p>
        </p:txBody>
      </p:sp>
      <p:sp>
        <p:nvSpPr>
          <p:cNvPr id="286" name="Shape 286"/>
          <p:cNvSpPr txBox="1"/>
          <p:nvPr>
            <p:ph idx="1" type="body"/>
          </p:nvPr>
        </p:nvSpPr>
        <p:spPr>
          <a:xfrm>
            <a:off x="0" y="971700"/>
            <a:ext cx="2771700" cy="4171799"/>
          </a:xfrm>
          <a:prstGeom prst="rect">
            <a:avLst/>
          </a:prstGeom>
        </p:spPr>
        <p:txBody>
          <a:bodyPr anchorCtr="0" anchor="t" bIns="91425" lIns="91425" rIns="91425" tIns="91425">
            <a:noAutofit/>
          </a:bodyPr>
          <a:lstStyle/>
          <a:p>
            <a:pPr lvl="0" rtl="0">
              <a:spcBef>
                <a:spcPts val="0"/>
              </a:spcBef>
              <a:buNone/>
            </a:pPr>
            <a:r>
              <a:rPr lang="en"/>
              <a:t>This is how you do it in command line.</a:t>
            </a:r>
          </a:p>
        </p:txBody>
      </p:sp>
      <p:sp>
        <p:nvSpPr>
          <p:cNvPr id="287" name="Shape 287"/>
          <p:cNvSpPr/>
          <p:nvPr/>
        </p:nvSpPr>
        <p:spPr>
          <a:xfrm>
            <a:off x="7368075" y="2595350"/>
            <a:ext cx="545999" cy="1752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88" name="Shape 288"/>
          <p:cNvSpPr/>
          <p:nvPr/>
        </p:nvSpPr>
        <p:spPr>
          <a:xfrm>
            <a:off x="6738500" y="3266825"/>
            <a:ext cx="852000" cy="1752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89" name="Shape 289"/>
          <p:cNvPicPr preferRelativeResize="0"/>
          <p:nvPr/>
        </p:nvPicPr>
        <p:blipFill>
          <a:blip r:embed="rId3">
            <a:alphaModFix/>
          </a:blip>
          <a:stretch>
            <a:fillRect/>
          </a:stretch>
        </p:blipFill>
        <p:spPr>
          <a:xfrm>
            <a:off x="2771762" y="1971662"/>
            <a:ext cx="6372225" cy="3171825"/>
          </a:xfrm>
          <a:prstGeom prst="rect">
            <a:avLst/>
          </a:prstGeom>
          <a:noFill/>
          <a:ln>
            <a:noFill/>
          </a:ln>
        </p:spPr>
      </p:pic>
      <p:sp>
        <p:nvSpPr>
          <p:cNvPr id="290" name="Shape 290"/>
          <p:cNvSpPr txBox="1"/>
          <p:nvPr/>
        </p:nvSpPr>
        <p:spPr>
          <a:xfrm>
            <a:off x="2762250" y="971700"/>
            <a:ext cx="6381599" cy="467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latin typeface="Courier New"/>
                <a:ea typeface="Courier New"/>
                <a:cs typeface="Courier New"/>
                <a:sym typeface="Courier New"/>
              </a:rPr>
              <a:t>&gt;netsh advfirewall firewall set rule name = “FTP Service”</a:t>
            </a:r>
          </a:p>
          <a:p>
            <a:pPr indent="457200" lvl="0" rtl="0">
              <a:spcBef>
                <a:spcPts val="0"/>
              </a:spcBef>
              <a:buNone/>
            </a:pPr>
            <a:r>
              <a:rPr b="1" lang="en">
                <a:solidFill>
                  <a:srgbClr val="FFFFFF"/>
                </a:solidFill>
                <a:latin typeface="Courier New"/>
                <a:ea typeface="Courier New"/>
                <a:cs typeface="Courier New"/>
                <a:sym typeface="Courier New"/>
              </a:rPr>
              <a:t>new interfacetype = any</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Only Allow Secure RDP Connections</a:t>
            </a:r>
          </a:p>
        </p:txBody>
      </p:sp>
      <p:sp>
        <p:nvSpPr>
          <p:cNvPr id="296" name="Shape 296"/>
          <p:cNvSpPr txBox="1"/>
          <p:nvPr>
            <p:ph idx="1" type="body"/>
          </p:nvPr>
        </p:nvSpPr>
        <p:spPr>
          <a:xfrm>
            <a:off x="0" y="971700"/>
            <a:ext cx="4920900" cy="4171799"/>
          </a:xfrm>
          <a:prstGeom prst="rect">
            <a:avLst/>
          </a:prstGeom>
        </p:spPr>
        <p:txBody>
          <a:bodyPr anchorCtr="0" anchor="t" bIns="91425" lIns="91425" rIns="91425" tIns="91425">
            <a:noAutofit/>
          </a:bodyPr>
          <a:lstStyle/>
          <a:p>
            <a:pPr rtl="0">
              <a:spcBef>
                <a:spcPts val="0"/>
              </a:spcBef>
              <a:buNone/>
            </a:pPr>
            <a:r>
              <a:rPr lang="en"/>
              <a:t>In the Advanced Firewall GUI open the RDP Service Rule properties and click ‘Allow the connection if it is secure’</a:t>
            </a:r>
          </a:p>
          <a:p>
            <a:pPr lvl="0" rtl="0">
              <a:spcBef>
                <a:spcPts val="0"/>
              </a:spcBef>
              <a:buNone/>
            </a:pPr>
            <a:r>
              <a:t/>
            </a:r>
            <a:endParaRPr/>
          </a:p>
        </p:txBody>
      </p:sp>
      <p:sp>
        <p:nvSpPr>
          <p:cNvPr id="297" name="Shape 297"/>
          <p:cNvSpPr/>
          <p:nvPr/>
        </p:nvSpPr>
        <p:spPr>
          <a:xfrm>
            <a:off x="6060300" y="1321275"/>
            <a:ext cx="815699" cy="1281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8" name="Shape 298"/>
          <p:cNvSpPr/>
          <p:nvPr/>
        </p:nvSpPr>
        <p:spPr>
          <a:xfrm>
            <a:off x="6475600" y="3219625"/>
            <a:ext cx="1411499" cy="1752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299" name="Shape 299"/>
          <p:cNvPicPr preferRelativeResize="0"/>
          <p:nvPr/>
        </p:nvPicPr>
        <p:blipFill>
          <a:blip r:embed="rId3">
            <a:alphaModFix/>
          </a:blip>
          <a:stretch>
            <a:fillRect/>
          </a:stretch>
        </p:blipFill>
        <p:spPr>
          <a:xfrm>
            <a:off x="5934062" y="971700"/>
            <a:ext cx="3205214" cy="4210074"/>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Allow RDP Connections Only From Users 1-10 </a:t>
            </a:r>
          </a:p>
        </p:txBody>
      </p:sp>
      <p:sp>
        <p:nvSpPr>
          <p:cNvPr id="305" name="Shape 305"/>
          <p:cNvSpPr txBox="1"/>
          <p:nvPr>
            <p:ph idx="1" type="body"/>
          </p:nvPr>
        </p:nvSpPr>
        <p:spPr>
          <a:xfrm>
            <a:off x="0" y="971700"/>
            <a:ext cx="4355099" cy="4171799"/>
          </a:xfrm>
          <a:prstGeom prst="rect">
            <a:avLst/>
          </a:prstGeom>
        </p:spPr>
        <p:txBody>
          <a:bodyPr anchorCtr="0" anchor="t" bIns="91425" lIns="91425" rIns="91425" tIns="91425">
            <a:noAutofit/>
          </a:bodyPr>
          <a:lstStyle/>
          <a:p>
            <a:pPr lvl="0" rtl="0">
              <a:spcBef>
                <a:spcPts val="0"/>
              </a:spcBef>
              <a:buNone/>
            </a:pPr>
            <a:r>
              <a:rPr lang="en"/>
              <a:t>In the RDP rule property under the ‘Users’ tab check ‘Only allow…’ and then click ‘Add’ and specify the users. </a:t>
            </a:r>
          </a:p>
        </p:txBody>
      </p:sp>
      <p:pic>
        <p:nvPicPr>
          <p:cNvPr id="306" name="Shape 306"/>
          <p:cNvPicPr preferRelativeResize="0"/>
          <p:nvPr/>
        </p:nvPicPr>
        <p:blipFill>
          <a:blip r:embed="rId3">
            <a:alphaModFix/>
          </a:blip>
          <a:stretch>
            <a:fillRect/>
          </a:stretch>
        </p:blipFill>
        <p:spPr>
          <a:xfrm>
            <a:off x="4355192" y="971700"/>
            <a:ext cx="4788806" cy="4222375"/>
          </a:xfrm>
          <a:prstGeom prst="rect">
            <a:avLst/>
          </a:prstGeom>
          <a:noFill/>
          <a:ln>
            <a:noFill/>
          </a:ln>
        </p:spPr>
      </p:pic>
      <p:sp>
        <p:nvSpPr>
          <p:cNvPr id="307" name="Shape 307"/>
          <p:cNvSpPr/>
          <p:nvPr/>
        </p:nvSpPr>
        <p:spPr>
          <a:xfrm>
            <a:off x="6714200" y="1321275"/>
            <a:ext cx="815699" cy="128100"/>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08" name="Shape 308"/>
          <p:cNvSpPr/>
          <p:nvPr/>
        </p:nvSpPr>
        <p:spPr>
          <a:xfrm>
            <a:off x="6799175" y="1878150"/>
            <a:ext cx="535199"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Apply RDP Rule to All Network Interfaces</a:t>
            </a:r>
          </a:p>
        </p:txBody>
      </p:sp>
      <p:sp>
        <p:nvSpPr>
          <p:cNvPr id="314" name="Shape 314"/>
          <p:cNvSpPr txBox="1"/>
          <p:nvPr>
            <p:ph idx="1" type="body"/>
          </p:nvPr>
        </p:nvSpPr>
        <p:spPr>
          <a:xfrm>
            <a:off x="0" y="971700"/>
            <a:ext cx="5035500" cy="4171799"/>
          </a:xfrm>
          <a:prstGeom prst="rect">
            <a:avLst/>
          </a:prstGeom>
        </p:spPr>
        <p:txBody>
          <a:bodyPr anchorCtr="0" anchor="t" bIns="91425" lIns="91425" rIns="91425" tIns="91425">
            <a:noAutofit/>
          </a:bodyPr>
          <a:lstStyle/>
          <a:p>
            <a:pPr lvl="0" rtl="0">
              <a:spcBef>
                <a:spcPts val="0"/>
              </a:spcBef>
              <a:buNone/>
            </a:pPr>
            <a:r>
              <a:rPr lang="en"/>
              <a:t>In the RDP rule properties in the ‘Advanced’ tab, click the ‘Customize’ button in the ‘Interface types’ section. Click ‘All interface types’.</a:t>
            </a:r>
          </a:p>
        </p:txBody>
      </p:sp>
      <p:pic>
        <p:nvPicPr>
          <p:cNvPr id="315" name="Shape 315"/>
          <p:cNvPicPr preferRelativeResize="0"/>
          <p:nvPr/>
        </p:nvPicPr>
        <p:blipFill>
          <a:blip r:embed="rId3">
            <a:alphaModFix/>
          </a:blip>
          <a:stretch>
            <a:fillRect/>
          </a:stretch>
        </p:blipFill>
        <p:spPr>
          <a:xfrm>
            <a:off x="5480097" y="971700"/>
            <a:ext cx="3692126" cy="4171800"/>
          </a:xfrm>
          <a:prstGeom prst="rect">
            <a:avLst/>
          </a:prstGeom>
          <a:noFill/>
          <a:ln>
            <a:noFill/>
          </a:ln>
        </p:spPr>
      </p:pic>
      <p:sp>
        <p:nvSpPr>
          <p:cNvPr id="316" name="Shape 316"/>
          <p:cNvSpPr/>
          <p:nvPr/>
        </p:nvSpPr>
        <p:spPr>
          <a:xfrm>
            <a:off x="7257575" y="1325375"/>
            <a:ext cx="777899" cy="1442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17" name="Shape 317"/>
          <p:cNvSpPr/>
          <p:nvPr/>
        </p:nvSpPr>
        <p:spPr>
          <a:xfrm>
            <a:off x="6796550" y="3648450"/>
            <a:ext cx="8277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Require Encryption On Outbound TCP UDP Connections</a:t>
            </a:r>
          </a:p>
        </p:txBody>
      </p:sp>
      <p:sp>
        <p:nvSpPr>
          <p:cNvPr id="323" name="Shape 323"/>
          <p:cNvSpPr txBox="1"/>
          <p:nvPr>
            <p:ph idx="1" type="body"/>
          </p:nvPr>
        </p:nvSpPr>
        <p:spPr>
          <a:xfrm>
            <a:off x="0" y="761750"/>
            <a:ext cx="2560500" cy="4381800"/>
          </a:xfrm>
          <a:prstGeom prst="rect">
            <a:avLst/>
          </a:prstGeom>
        </p:spPr>
        <p:txBody>
          <a:bodyPr anchorCtr="0" anchor="t" bIns="91425" lIns="91425" rIns="91425" tIns="91425">
            <a:noAutofit/>
          </a:bodyPr>
          <a:lstStyle/>
          <a:p>
            <a:pPr lvl="0" rtl="0">
              <a:spcBef>
                <a:spcPts val="0"/>
              </a:spcBef>
              <a:buNone/>
            </a:pPr>
            <a:r>
              <a:rPr lang="en"/>
              <a:t>In the out rules for both UDP and TCP, under the ‘General’ tab click ‘Customize’ and then </a:t>
            </a:r>
            <a:r>
              <a:rPr lang="en">
                <a:solidFill>
                  <a:srgbClr val="FFFFFF"/>
                </a:solidFill>
              </a:rPr>
              <a:t>‘Require the</a:t>
            </a:r>
            <a:r>
              <a:rPr lang="en" sz="2400">
                <a:solidFill>
                  <a:srgbClr val="FFFFFF"/>
                </a:solidFill>
              </a:rPr>
              <a:t>...</a:t>
            </a:r>
            <a:r>
              <a:rPr lang="en">
                <a:solidFill>
                  <a:srgbClr val="FFFFFF"/>
                </a:solidFill>
              </a:rPr>
              <a:t>’</a:t>
            </a:r>
            <a:r>
              <a:rPr lang="en"/>
              <a:t> </a:t>
            </a:r>
          </a:p>
        </p:txBody>
      </p:sp>
      <p:pic>
        <p:nvPicPr>
          <p:cNvPr id="324" name="Shape 324"/>
          <p:cNvPicPr preferRelativeResize="0"/>
          <p:nvPr/>
        </p:nvPicPr>
        <p:blipFill>
          <a:blip r:embed="rId3">
            <a:alphaModFix/>
          </a:blip>
          <a:stretch>
            <a:fillRect/>
          </a:stretch>
        </p:blipFill>
        <p:spPr>
          <a:xfrm>
            <a:off x="2570697" y="971700"/>
            <a:ext cx="6573301" cy="4171800"/>
          </a:xfrm>
          <a:prstGeom prst="rect">
            <a:avLst/>
          </a:prstGeom>
          <a:noFill/>
          <a:ln>
            <a:noFill/>
          </a:ln>
        </p:spPr>
      </p:pic>
      <p:sp>
        <p:nvSpPr>
          <p:cNvPr id="325" name="Shape 325"/>
          <p:cNvSpPr/>
          <p:nvPr/>
        </p:nvSpPr>
        <p:spPr>
          <a:xfrm>
            <a:off x="3260075" y="3374675"/>
            <a:ext cx="535199"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26" name="Shape 326"/>
          <p:cNvSpPr/>
          <p:nvPr/>
        </p:nvSpPr>
        <p:spPr>
          <a:xfrm>
            <a:off x="5873000" y="2273225"/>
            <a:ext cx="19401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Require Encryption On Outbound TCP UDP Connections</a:t>
            </a:r>
          </a:p>
        </p:txBody>
      </p:sp>
      <p:sp>
        <p:nvSpPr>
          <p:cNvPr id="332" name="Shape 332"/>
          <p:cNvSpPr txBox="1"/>
          <p:nvPr>
            <p:ph idx="1" type="body"/>
          </p:nvPr>
        </p:nvSpPr>
        <p:spPr>
          <a:xfrm>
            <a:off x="0" y="761750"/>
            <a:ext cx="2771700" cy="4381800"/>
          </a:xfrm>
          <a:prstGeom prst="rect">
            <a:avLst/>
          </a:prstGeom>
        </p:spPr>
        <p:txBody>
          <a:bodyPr anchorCtr="0" anchor="t" bIns="91425" lIns="91425" rIns="91425" tIns="91425">
            <a:noAutofit/>
          </a:bodyPr>
          <a:lstStyle/>
          <a:p>
            <a:pPr lvl="0" rtl="0">
              <a:spcBef>
                <a:spcPts val="0"/>
              </a:spcBef>
              <a:buNone/>
            </a:pPr>
            <a:r>
              <a:rPr lang="en"/>
              <a:t>This command sets the TCP outbound rule to require encryption. Replace the ‘TCP’ with ‘UDP’ to set the UDP rule.</a:t>
            </a:r>
          </a:p>
        </p:txBody>
      </p:sp>
      <p:sp>
        <p:nvSpPr>
          <p:cNvPr id="333" name="Shape 333"/>
          <p:cNvSpPr/>
          <p:nvPr/>
        </p:nvSpPr>
        <p:spPr>
          <a:xfrm>
            <a:off x="3260075" y="3374675"/>
            <a:ext cx="535199"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34" name="Shape 334"/>
          <p:cNvSpPr/>
          <p:nvPr/>
        </p:nvSpPr>
        <p:spPr>
          <a:xfrm>
            <a:off x="5873000" y="2273225"/>
            <a:ext cx="19401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335" name="Shape 335"/>
          <p:cNvPicPr preferRelativeResize="0"/>
          <p:nvPr/>
        </p:nvPicPr>
        <p:blipFill>
          <a:blip r:embed="rId3">
            <a:alphaModFix/>
          </a:blip>
          <a:stretch>
            <a:fillRect/>
          </a:stretch>
        </p:blipFill>
        <p:spPr>
          <a:xfrm>
            <a:off x="2771762" y="2000300"/>
            <a:ext cx="6372225" cy="3143250"/>
          </a:xfrm>
          <a:prstGeom prst="rect">
            <a:avLst/>
          </a:prstGeom>
          <a:noFill/>
          <a:ln>
            <a:noFill/>
          </a:ln>
        </p:spPr>
      </p:pic>
      <p:sp>
        <p:nvSpPr>
          <p:cNvPr id="336" name="Shape 336"/>
          <p:cNvSpPr txBox="1"/>
          <p:nvPr/>
        </p:nvSpPr>
        <p:spPr>
          <a:xfrm>
            <a:off x="2762250" y="971700"/>
            <a:ext cx="6381599" cy="467700"/>
          </a:xfrm>
          <a:prstGeom prst="rect">
            <a:avLst/>
          </a:prstGeom>
          <a:noFill/>
          <a:ln>
            <a:noFill/>
          </a:ln>
        </p:spPr>
        <p:txBody>
          <a:bodyPr anchorCtr="0" anchor="t" bIns="91425" lIns="91425" rIns="91425" tIns="91425">
            <a:noAutofit/>
          </a:bodyPr>
          <a:lstStyle/>
          <a:p>
            <a:pPr rtl="0">
              <a:spcBef>
                <a:spcPts val="0"/>
              </a:spcBef>
              <a:buNone/>
            </a:pPr>
            <a:r>
              <a:rPr b="1" lang="en">
                <a:solidFill>
                  <a:srgbClr val="FFFFFF"/>
                </a:solidFill>
                <a:latin typeface="Courier New"/>
                <a:ea typeface="Courier New"/>
                <a:cs typeface="Courier New"/>
                <a:sym typeface="Courier New"/>
              </a:rPr>
              <a:t>&gt;netsh advfirewall firewall set rule name = “Core</a:t>
            </a:r>
          </a:p>
          <a:p>
            <a:pPr indent="457200" rtl="0">
              <a:spcBef>
                <a:spcPts val="0"/>
              </a:spcBef>
              <a:buNone/>
            </a:pPr>
            <a:r>
              <a:rPr b="1" lang="en">
                <a:solidFill>
                  <a:srgbClr val="FFFFFF"/>
                </a:solidFill>
                <a:latin typeface="Courier New"/>
                <a:ea typeface="Courier New"/>
                <a:cs typeface="Courier New"/>
                <a:sym typeface="Courier New"/>
              </a:rPr>
              <a:t>Networking - Group Policy (TCP-Out)” new security =</a:t>
            </a:r>
          </a:p>
          <a:p>
            <a:pPr indent="457200" lvl="0" rtl="0">
              <a:spcBef>
                <a:spcPts val="0"/>
              </a:spcBef>
              <a:buNone/>
            </a:pPr>
            <a:r>
              <a:rPr b="1" lang="en">
                <a:solidFill>
                  <a:srgbClr val="FFFFFF"/>
                </a:solidFill>
                <a:latin typeface="Courier New"/>
                <a:ea typeface="Courier New"/>
                <a:cs typeface="Courier New"/>
                <a:sym typeface="Courier New"/>
              </a:rPr>
              <a:t>authenc</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Change UAC Setting to Always Notify</a:t>
            </a:r>
          </a:p>
        </p:txBody>
      </p:sp>
      <p:sp>
        <p:nvSpPr>
          <p:cNvPr id="342" name="Shape 342"/>
          <p:cNvSpPr txBox="1"/>
          <p:nvPr>
            <p:ph idx="1" type="body"/>
          </p:nvPr>
        </p:nvSpPr>
        <p:spPr>
          <a:xfrm>
            <a:off x="0" y="971700"/>
            <a:ext cx="3492300" cy="4171799"/>
          </a:xfrm>
          <a:prstGeom prst="rect">
            <a:avLst/>
          </a:prstGeom>
        </p:spPr>
        <p:txBody>
          <a:bodyPr anchorCtr="0" anchor="t" bIns="91425" lIns="91425" rIns="91425" tIns="91425">
            <a:noAutofit/>
          </a:bodyPr>
          <a:lstStyle/>
          <a:p>
            <a:pPr lvl="0" rtl="0">
              <a:spcBef>
                <a:spcPts val="0"/>
              </a:spcBef>
              <a:buNone/>
            </a:pPr>
            <a:r>
              <a:rPr lang="en"/>
              <a:t>Open the start menu and type ‘uac’ and press enter. Drag the slider to the top.</a:t>
            </a:r>
          </a:p>
        </p:txBody>
      </p:sp>
      <p:pic>
        <p:nvPicPr>
          <p:cNvPr id="343" name="Shape 343"/>
          <p:cNvPicPr preferRelativeResize="0"/>
          <p:nvPr/>
        </p:nvPicPr>
        <p:blipFill>
          <a:blip r:embed="rId3">
            <a:alphaModFix/>
          </a:blip>
          <a:stretch>
            <a:fillRect/>
          </a:stretch>
        </p:blipFill>
        <p:spPr>
          <a:xfrm>
            <a:off x="3492383" y="971700"/>
            <a:ext cx="5651618" cy="4171799"/>
          </a:xfrm>
          <a:prstGeom prst="rect">
            <a:avLst/>
          </a:prstGeom>
          <a:noFill/>
          <a:ln>
            <a:noFill/>
          </a:ln>
        </p:spPr>
      </p:pic>
      <p:sp>
        <p:nvSpPr>
          <p:cNvPr id="344" name="Shape 344"/>
          <p:cNvSpPr/>
          <p:nvPr/>
        </p:nvSpPr>
        <p:spPr>
          <a:xfrm>
            <a:off x="4271250" y="1830950"/>
            <a:ext cx="622799" cy="20450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Windows Must Ask Before Checking For Solutions</a:t>
            </a:r>
          </a:p>
        </p:txBody>
      </p:sp>
      <p:sp>
        <p:nvSpPr>
          <p:cNvPr id="350" name="Shape 350"/>
          <p:cNvSpPr txBox="1"/>
          <p:nvPr>
            <p:ph idx="1" type="body"/>
          </p:nvPr>
        </p:nvSpPr>
        <p:spPr>
          <a:xfrm>
            <a:off x="0" y="971700"/>
            <a:ext cx="3602399" cy="4171799"/>
          </a:xfrm>
          <a:prstGeom prst="rect">
            <a:avLst/>
          </a:prstGeom>
        </p:spPr>
        <p:txBody>
          <a:bodyPr anchorCtr="0" anchor="t" bIns="91425" lIns="91425" rIns="91425" tIns="91425">
            <a:noAutofit/>
          </a:bodyPr>
          <a:lstStyle/>
          <a:p>
            <a:pPr lvl="0" rtl="0">
              <a:spcBef>
                <a:spcPts val="0"/>
              </a:spcBef>
              <a:buNone/>
            </a:pPr>
            <a:r>
              <a:rPr lang="en"/>
              <a:t>In Control Panel navigate to this window and check ‘Each time a problem...’.</a:t>
            </a:r>
          </a:p>
        </p:txBody>
      </p:sp>
      <p:pic>
        <p:nvPicPr>
          <p:cNvPr id="351" name="Shape 351"/>
          <p:cNvPicPr preferRelativeResize="0"/>
          <p:nvPr/>
        </p:nvPicPr>
        <p:blipFill>
          <a:blip r:embed="rId3">
            <a:alphaModFix/>
          </a:blip>
          <a:stretch>
            <a:fillRect/>
          </a:stretch>
        </p:blipFill>
        <p:spPr>
          <a:xfrm>
            <a:off x="3602364" y="971699"/>
            <a:ext cx="5541636" cy="4171799"/>
          </a:xfrm>
          <a:prstGeom prst="rect">
            <a:avLst/>
          </a:prstGeom>
          <a:noFill/>
          <a:ln>
            <a:noFill/>
          </a:ln>
        </p:spPr>
      </p:pic>
      <p:sp>
        <p:nvSpPr>
          <p:cNvPr id="352" name="Shape 352"/>
          <p:cNvSpPr/>
          <p:nvPr/>
        </p:nvSpPr>
        <p:spPr>
          <a:xfrm>
            <a:off x="4149900" y="1183800"/>
            <a:ext cx="25845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53" name="Shape 353"/>
          <p:cNvSpPr/>
          <p:nvPr/>
        </p:nvSpPr>
        <p:spPr>
          <a:xfrm>
            <a:off x="4531500" y="2479350"/>
            <a:ext cx="2378099" cy="1496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Get Recommended Updates</a:t>
            </a:r>
          </a:p>
        </p:txBody>
      </p:sp>
      <p:sp>
        <p:nvSpPr>
          <p:cNvPr id="359" name="Shape 359"/>
          <p:cNvSpPr txBox="1"/>
          <p:nvPr>
            <p:ph idx="1" type="body"/>
          </p:nvPr>
        </p:nvSpPr>
        <p:spPr>
          <a:xfrm>
            <a:off x="0" y="971700"/>
            <a:ext cx="3581699" cy="4171799"/>
          </a:xfrm>
          <a:prstGeom prst="rect">
            <a:avLst/>
          </a:prstGeom>
        </p:spPr>
        <p:txBody>
          <a:bodyPr anchorCtr="0" anchor="t" bIns="91425" lIns="91425" rIns="91425" tIns="91425">
            <a:noAutofit/>
          </a:bodyPr>
          <a:lstStyle/>
          <a:p>
            <a:pPr lvl="0" rtl="0">
              <a:spcBef>
                <a:spcPts val="0"/>
              </a:spcBef>
              <a:buNone/>
            </a:pPr>
            <a:r>
              <a:rPr lang="en"/>
              <a:t>In Control Panel Navigate to this window and check the ‘Give me recommended...’.</a:t>
            </a:r>
          </a:p>
        </p:txBody>
      </p:sp>
      <p:pic>
        <p:nvPicPr>
          <p:cNvPr id="360" name="Shape 360"/>
          <p:cNvPicPr preferRelativeResize="0"/>
          <p:nvPr/>
        </p:nvPicPr>
        <p:blipFill>
          <a:blip r:embed="rId3">
            <a:alphaModFix/>
          </a:blip>
          <a:stretch>
            <a:fillRect/>
          </a:stretch>
        </p:blipFill>
        <p:spPr>
          <a:xfrm>
            <a:off x="3581600" y="971700"/>
            <a:ext cx="5562399" cy="4171799"/>
          </a:xfrm>
          <a:prstGeom prst="rect">
            <a:avLst/>
          </a:prstGeom>
          <a:noFill/>
          <a:ln>
            <a:noFill/>
          </a:ln>
        </p:spPr>
      </p:pic>
      <p:sp>
        <p:nvSpPr>
          <p:cNvPr id="361" name="Shape 361"/>
          <p:cNvSpPr/>
          <p:nvPr/>
        </p:nvSpPr>
        <p:spPr>
          <a:xfrm>
            <a:off x="4102700" y="1170325"/>
            <a:ext cx="29013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62" name="Shape 362"/>
          <p:cNvSpPr/>
          <p:nvPr/>
        </p:nvSpPr>
        <p:spPr>
          <a:xfrm>
            <a:off x="4571925" y="2873200"/>
            <a:ext cx="2681400" cy="184799"/>
          </a:xfrm>
          <a:prstGeom prst="rect">
            <a:avLst/>
          </a:prstGeom>
          <a:noFill/>
          <a:ln cap="flat" cmpd="sng" w="3810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Check to make sure Windows Firewall is enabled</a:t>
            </a:r>
          </a:p>
        </p:txBody>
      </p:sp>
      <p:sp>
        <p:nvSpPr>
          <p:cNvPr id="76" name="Shape 76"/>
          <p:cNvSpPr txBox="1"/>
          <p:nvPr>
            <p:ph idx="1" type="body"/>
          </p:nvPr>
        </p:nvSpPr>
        <p:spPr>
          <a:xfrm>
            <a:off x="457200" y="1200150"/>
            <a:ext cx="2943300" cy="3628200"/>
          </a:xfrm>
          <a:prstGeom prst="rect">
            <a:avLst/>
          </a:prstGeom>
        </p:spPr>
        <p:txBody>
          <a:bodyPr anchorCtr="0" anchor="t" bIns="91425" lIns="91425" rIns="91425" tIns="91425">
            <a:noAutofit/>
          </a:bodyPr>
          <a:lstStyle/>
          <a:p>
            <a:pPr rtl="0">
              <a:spcBef>
                <a:spcPts val="0"/>
              </a:spcBef>
              <a:buNone/>
            </a:pPr>
            <a:r>
              <a:rPr lang="en" sz="1600"/>
              <a:t>Windows Firewall can be accessed through the Control Panel, in the Security Section, from there choose to “turn windows firewall on or off” and the following screen will appear.</a:t>
            </a:r>
          </a:p>
          <a:p>
            <a:pPr>
              <a:spcBef>
                <a:spcPts val="0"/>
              </a:spcBef>
              <a:buNone/>
            </a:pPr>
            <a:r>
              <a:rPr lang="en" sz="1600"/>
              <a:t>You can see that my firewall was already active.</a:t>
            </a:r>
          </a:p>
        </p:txBody>
      </p:sp>
      <p:pic>
        <p:nvPicPr>
          <p:cNvPr id="77" name="Shape 77"/>
          <p:cNvPicPr preferRelativeResize="0"/>
          <p:nvPr/>
        </p:nvPicPr>
        <p:blipFill>
          <a:blip r:embed="rId3">
            <a:alphaModFix/>
          </a:blip>
          <a:stretch>
            <a:fillRect/>
          </a:stretch>
        </p:blipFill>
        <p:spPr>
          <a:xfrm>
            <a:off x="4152201" y="1200150"/>
            <a:ext cx="4991797" cy="3771899"/>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457200" y="0"/>
            <a:ext cx="8229600" cy="971700"/>
          </a:xfrm>
          <a:prstGeom prst="rect">
            <a:avLst/>
          </a:prstGeom>
        </p:spPr>
        <p:txBody>
          <a:bodyPr anchorCtr="0" anchor="ctr" bIns="91425" lIns="91425" rIns="91425" tIns="91425">
            <a:noAutofit/>
          </a:bodyPr>
          <a:lstStyle/>
          <a:p>
            <a:pPr lvl="0" rtl="0">
              <a:spcBef>
                <a:spcPts val="0"/>
              </a:spcBef>
              <a:buNone/>
            </a:pPr>
            <a:r>
              <a:rPr lang="en"/>
              <a:t>Resources</a:t>
            </a:r>
          </a:p>
        </p:txBody>
      </p:sp>
      <p:sp>
        <p:nvSpPr>
          <p:cNvPr id="368" name="Shape 368"/>
          <p:cNvSpPr txBox="1"/>
          <p:nvPr>
            <p:ph idx="1" type="body"/>
          </p:nvPr>
        </p:nvSpPr>
        <p:spPr>
          <a:xfrm>
            <a:off x="0" y="971700"/>
            <a:ext cx="9144000" cy="4171799"/>
          </a:xfrm>
          <a:prstGeom prst="rect">
            <a:avLst/>
          </a:prstGeom>
        </p:spPr>
        <p:txBody>
          <a:bodyPr anchorCtr="0" anchor="t" bIns="91425" lIns="91425" rIns="91425" tIns="91425">
            <a:noAutofit/>
          </a:bodyPr>
          <a:lstStyle/>
          <a:p>
            <a:pPr indent="-419100" lvl="0" marL="457200" rtl="0">
              <a:spcBef>
                <a:spcPts val="0"/>
              </a:spcBef>
              <a:buClr>
                <a:srgbClr val="F3F3F3"/>
              </a:buClr>
              <a:buSzPct val="100000"/>
              <a:buFont typeface="Droid Sans"/>
              <a:buChar char="◈"/>
            </a:pPr>
            <a:r>
              <a:rPr lang="en" u="sng">
                <a:solidFill>
                  <a:schemeClr val="hlink"/>
                </a:solidFill>
                <a:hlinkClick r:id="rId3"/>
              </a:rPr>
              <a:t>http://lizardsystems.com/wiki/articles/configure_windows_firewall_using_command_line</a:t>
            </a:r>
          </a:p>
          <a:p>
            <a:pPr indent="-419100" lvl="0" marL="457200" rtl="0">
              <a:spcBef>
                <a:spcPts val="0"/>
              </a:spcBef>
              <a:buClr>
                <a:srgbClr val="F3F3F3"/>
              </a:buClr>
              <a:buSzPct val="100000"/>
              <a:buFont typeface="Droid Sans"/>
              <a:buChar char="◈"/>
            </a:pPr>
            <a:r>
              <a:rPr lang="en" u="sng">
                <a:solidFill>
                  <a:schemeClr val="hlink"/>
                </a:solidFill>
                <a:hlinkClick r:id="rId4"/>
              </a:rPr>
              <a:t>https://technet.microsoft.com/en-us/library/dd734783(v=ws.10).aspx#BKMK_3_set</a:t>
            </a:r>
          </a:p>
          <a:p>
            <a:pPr indent="-419100" lvl="0" marL="457200" rtl="0">
              <a:spcBef>
                <a:spcPts val="0"/>
              </a:spcBef>
              <a:buClr>
                <a:srgbClr val="F3F3F3"/>
              </a:buClr>
              <a:buSzPct val="100000"/>
              <a:buFont typeface="Droid Sans"/>
              <a:buChar char="◈"/>
            </a:pPr>
            <a:r>
              <a:rPr lang="en"/>
              <a:t>PowerPoint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Write down the name of the network you’re currently connected to</a:t>
            </a:r>
          </a:p>
        </p:txBody>
      </p:sp>
      <p:sp>
        <p:nvSpPr>
          <p:cNvPr id="83" name="Shape 83"/>
          <p:cNvSpPr txBox="1"/>
          <p:nvPr>
            <p:ph idx="1" type="body"/>
          </p:nvPr>
        </p:nvSpPr>
        <p:spPr>
          <a:xfrm>
            <a:off x="457200" y="1200150"/>
            <a:ext cx="2954100" cy="3628200"/>
          </a:xfrm>
          <a:prstGeom prst="rect">
            <a:avLst/>
          </a:prstGeom>
        </p:spPr>
        <p:txBody>
          <a:bodyPr anchorCtr="0" anchor="t" bIns="91425" lIns="91425" rIns="91425" tIns="91425">
            <a:noAutofit/>
          </a:bodyPr>
          <a:lstStyle/>
          <a:p>
            <a:pPr>
              <a:spcBef>
                <a:spcPts val="0"/>
              </a:spcBef>
              <a:buNone/>
            </a:pPr>
            <a:r>
              <a:rPr lang="en" sz="1600"/>
              <a:t>On the right is the information for my current network, which can be found in the Network and Sharing Center.</a:t>
            </a:r>
          </a:p>
        </p:txBody>
      </p:sp>
      <p:pic>
        <p:nvPicPr>
          <p:cNvPr id="84" name="Shape 84"/>
          <p:cNvPicPr preferRelativeResize="0"/>
          <p:nvPr/>
        </p:nvPicPr>
        <p:blipFill>
          <a:blip r:embed="rId3">
            <a:alphaModFix/>
          </a:blip>
          <a:stretch>
            <a:fillRect/>
          </a:stretch>
        </p:blipFill>
        <p:spPr>
          <a:xfrm>
            <a:off x="3411305" y="1200155"/>
            <a:ext cx="5732700" cy="1346421"/>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Configure so that Firewall notifies when it blocks a program</a:t>
            </a:r>
          </a:p>
        </p:txBody>
      </p:sp>
      <p:sp>
        <p:nvSpPr>
          <p:cNvPr id="90" name="Shape 90"/>
          <p:cNvSpPr txBox="1"/>
          <p:nvPr>
            <p:ph idx="1" type="body"/>
          </p:nvPr>
        </p:nvSpPr>
        <p:spPr>
          <a:xfrm>
            <a:off x="457200" y="1189475"/>
            <a:ext cx="2986200" cy="3628200"/>
          </a:xfrm>
          <a:prstGeom prst="rect">
            <a:avLst/>
          </a:prstGeom>
        </p:spPr>
        <p:txBody>
          <a:bodyPr anchorCtr="0" anchor="t" bIns="91425" lIns="91425" rIns="91425" tIns="91425">
            <a:noAutofit/>
          </a:bodyPr>
          <a:lstStyle/>
          <a:p>
            <a:pPr>
              <a:spcBef>
                <a:spcPts val="0"/>
              </a:spcBef>
              <a:buNone/>
            </a:pPr>
            <a:r>
              <a:rPr lang="en" sz="1600"/>
              <a:t>As before, you can see that my Firewall was already configured to do so. However, if it isn’t then just click the checkboxes next to the option.</a:t>
            </a:r>
          </a:p>
        </p:txBody>
      </p:sp>
      <p:pic>
        <p:nvPicPr>
          <p:cNvPr id="91" name="Shape 91"/>
          <p:cNvPicPr preferRelativeResize="0"/>
          <p:nvPr/>
        </p:nvPicPr>
        <p:blipFill>
          <a:blip r:embed="rId3">
            <a:alphaModFix/>
          </a:blip>
          <a:stretch>
            <a:fillRect/>
          </a:stretch>
        </p:blipFill>
        <p:spPr>
          <a:xfrm>
            <a:off x="4138076" y="1189475"/>
            <a:ext cx="5005923" cy="37825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On a private network configure to block all incoming connections</a:t>
            </a:r>
          </a:p>
        </p:txBody>
      </p:sp>
      <p:sp>
        <p:nvSpPr>
          <p:cNvPr id="97" name="Shape 97"/>
          <p:cNvSpPr txBox="1"/>
          <p:nvPr>
            <p:ph idx="1" type="body"/>
          </p:nvPr>
        </p:nvSpPr>
        <p:spPr>
          <a:xfrm>
            <a:off x="457200" y="1200150"/>
            <a:ext cx="2996699" cy="3628200"/>
          </a:xfrm>
          <a:prstGeom prst="rect">
            <a:avLst/>
          </a:prstGeom>
        </p:spPr>
        <p:txBody>
          <a:bodyPr anchorCtr="0" anchor="t" bIns="91425" lIns="91425" rIns="91425" tIns="91425">
            <a:noAutofit/>
          </a:bodyPr>
          <a:lstStyle/>
          <a:p>
            <a:pPr rtl="0">
              <a:spcBef>
                <a:spcPts val="0"/>
              </a:spcBef>
              <a:buNone/>
            </a:pPr>
            <a:r>
              <a:rPr lang="en" sz="1600"/>
              <a:t>The checkbox for this option is in the same place as that to notify when Firewall blocks a program.</a:t>
            </a:r>
          </a:p>
          <a:p>
            <a:pPr>
              <a:spcBef>
                <a:spcPts val="0"/>
              </a:spcBef>
              <a:buNone/>
            </a:pPr>
            <a:r>
              <a:rPr lang="en" sz="1600"/>
              <a:t>Simply check the box to block incoming connections on private networks.</a:t>
            </a:r>
          </a:p>
        </p:txBody>
      </p:sp>
      <p:pic>
        <p:nvPicPr>
          <p:cNvPr id="98" name="Shape 98"/>
          <p:cNvPicPr preferRelativeResize="0"/>
          <p:nvPr/>
        </p:nvPicPr>
        <p:blipFill>
          <a:blip r:embed="rId3">
            <a:alphaModFix/>
          </a:blip>
          <a:stretch>
            <a:fillRect/>
          </a:stretch>
        </p:blipFill>
        <p:spPr>
          <a:xfrm>
            <a:off x="3453900" y="1200150"/>
            <a:ext cx="5690100" cy="2759142"/>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Allow Internet Explorer through the Firewall</a:t>
            </a:r>
          </a:p>
        </p:txBody>
      </p:sp>
      <p:sp>
        <p:nvSpPr>
          <p:cNvPr id="104" name="Shape 104"/>
          <p:cNvSpPr txBox="1"/>
          <p:nvPr>
            <p:ph idx="1" type="body"/>
          </p:nvPr>
        </p:nvSpPr>
        <p:spPr>
          <a:xfrm>
            <a:off x="0" y="1025175"/>
            <a:ext cx="2448899" cy="4024200"/>
          </a:xfrm>
          <a:prstGeom prst="rect">
            <a:avLst/>
          </a:prstGeom>
        </p:spPr>
        <p:txBody>
          <a:bodyPr anchorCtr="0" anchor="t" bIns="91425" lIns="91425" rIns="91425" tIns="91425">
            <a:noAutofit/>
          </a:bodyPr>
          <a:lstStyle/>
          <a:p>
            <a:pPr rtl="0">
              <a:spcBef>
                <a:spcPts val="0"/>
              </a:spcBef>
              <a:buNone/>
            </a:pPr>
            <a:r>
              <a:rPr lang="en" sz="1600"/>
              <a:t>To allow a program through the firewall click the option above that to turn the firewall on that says “Allow a program or feature through Windows Firewall” then find your program in the list to the right.</a:t>
            </a:r>
          </a:p>
          <a:p>
            <a:pPr>
              <a:spcBef>
                <a:spcPts val="0"/>
              </a:spcBef>
              <a:buNone/>
            </a:pPr>
            <a:r>
              <a:rPr lang="en" sz="1600"/>
              <a:t>But IE isn’t here… Luckily there’s a button for allowing other programs in, click this and choose IE from the list it presents</a:t>
            </a:r>
          </a:p>
        </p:txBody>
      </p:sp>
      <p:pic>
        <p:nvPicPr>
          <p:cNvPr id="105" name="Shape 105"/>
          <p:cNvPicPr preferRelativeResize="0"/>
          <p:nvPr/>
        </p:nvPicPr>
        <p:blipFill>
          <a:blip r:embed="rId3">
            <a:alphaModFix/>
          </a:blip>
          <a:stretch>
            <a:fillRect/>
          </a:stretch>
        </p:blipFill>
        <p:spPr>
          <a:xfrm>
            <a:off x="2448892" y="971697"/>
            <a:ext cx="1612832" cy="4024175"/>
          </a:xfrm>
          <a:prstGeom prst="rect">
            <a:avLst/>
          </a:prstGeom>
          <a:noFill/>
          <a:ln>
            <a:noFill/>
          </a:ln>
        </p:spPr>
      </p:pic>
      <p:pic>
        <p:nvPicPr>
          <p:cNvPr id="106" name="Shape 106"/>
          <p:cNvPicPr preferRelativeResize="0"/>
          <p:nvPr/>
        </p:nvPicPr>
        <p:blipFill>
          <a:blip r:embed="rId4">
            <a:alphaModFix/>
          </a:blip>
          <a:stretch>
            <a:fillRect/>
          </a:stretch>
        </p:blipFill>
        <p:spPr>
          <a:xfrm>
            <a:off x="4061750" y="703100"/>
            <a:ext cx="3423599" cy="2089299"/>
          </a:xfrm>
          <a:prstGeom prst="rect">
            <a:avLst/>
          </a:prstGeom>
          <a:noFill/>
          <a:ln>
            <a:noFill/>
          </a:ln>
        </p:spPr>
      </p:pic>
      <p:sp>
        <p:nvSpPr>
          <p:cNvPr id="107" name="Shape 107"/>
          <p:cNvSpPr/>
          <p:nvPr/>
        </p:nvSpPr>
        <p:spPr>
          <a:xfrm>
            <a:off x="2602962" y="1807175"/>
            <a:ext cx="1304699" cy="384899"/>
          </a:xfrm>
          <a:prstGeom prst="ellipse">
            <a:avLst/>
          </a:prstGeom>
          <a:noFill/>
          <a:ln cap="flat" cmpd="sng" w="28575">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08" name="Shape 108"/>
          <p:cNvPicPr preferRelativeResize="0"/>
          <p:nvPr/>
        </p:nvPicPr>
        <p:blipFill>
          <a:blip r:embed="rId5">
            <a:alphaModFix/>
          </a:blip>
          <a:stretch>
            <a:fillRect/>
          </a:stretch>
        </p:blipFill>
        <p:spPr>
          <a:xfrm>
            <a:off x="6522402" y="2792400"/>
            <a:ext cx="2621600" cy="220347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457200" y="0"/>
            <a:ext cx="8229600" cy="971700"/>
          </a:xfrm>
          <a:prstGeom prst="rect">
            <a:avLst/>
          </a:prstGeom>
        </p:spPr>
        <p:txBody>
          <a:bodyPr anchorCtr="0" anchor="ctr" bIns="91425" lIns="91425" rIns="91425" tIns="91425">
            <a:noAutofit/>
          </a:bodyPr>
          <a:lstStyle/>
          <a:p>
            <a:pPr>
              <a:spcBef>
                <a:spcPts val="0"/>
              </a:spcBef>
              <a:buNone/>
            </a:pPr>
            <a:r>
              <a:rPr lang="en"/>
              <a:t>Allowing Remote Assistance</a:t>
            </a:r>
          </a:p>
        </p:txBody>
      </p:sp>
      <p:sp>
        <p:nvSpPr>
          <p:cNvPr id="114" name="Shape 114"/>
          <p:cNvSpPr txBox="1"/>
          <p:nvPr>
            <p:ph idx="1" type="body"/>
          </p:nvPr>
        </p:nvSpPr>
        <p:spPr>
          <a:xfrm>
            <a:off x="0" y="971700"/>
            <a:ext cx="2120399" cy="3628200"/>
          </a:xfrm>
          <a:prstGeom prst="rect">
            <a:avLst/>
          </a:prstGeom>
        </p:spPr>
        <p:txBody>
          <a:bodyPr anchorCtr="0" anchor="t" bIns="91425" lIns="91425" rIns="91425" tIns="91425">
            <a:noAutofit/>
          </a:bodyPr>
          <a:lstStyle/>
          <a:p>
            <a:pPr>
              <a:spcBef>
                <a:spcPts val="0"/>
              </a:spcBef>
              <a:buNone/>
            </a:pPr>
            <a:r>
              <a:rPr lang="en" sz="1600"/>
              <a:t>Go to the system menu, which can be found in the control panel. After this find the option on the left for Remote Settings. Afterwards pick who you want to allow to assist you. The 3rd option is the most secure, so go with that if people helping you use Windows 7.</a:t>
            </a:r>
          </a:p>
        </p:txBody>
      </p:sp>
      <p:pic>
        <p:nvPicPr>
          <p:cNvPr id="115" name="Shape 115"/>
          <p:cNvPicPr preferRelativeResize="0"/>
          <p:nvPr/>
        </p:nvPicPr>
        <p:blipFill>
          <a:blip r:embed="rId3">
            <a:alphaModFix/>
          </a:blip>
          <a:stretch>
            <a:fillRect/>
          </a:stretch>
        </p:blipFill>
        <p:spPr>
          <a:xfrm>
            <a:off x="2120400" y="971700"/>
            <a:ext cx="3848925" cy="2911297"/>
          </a:xfrm>
          <a:prstGeom prst="rect">
            <a:avLst/>
          </a:prstGeom>
          <a:noFill/>
          <a:ln>
            <a:noFill/>
          </a:ln>
        </p:spPr>
      </p:pic>
      <p:pic>
        <p:nvPicPr>
          <p:cNvPr id="116" name="Shape 116"/>
          <p:cNvPicPr preferRelativeResize="0"/>
          <p:nvPr/>
        </p:nvPicPr>
        <p:blipFill>
          <a:blip r:embed="rId4">
            <a:alphaModFix/>
          </a:blip>
          <a:stretch>
            <a:fillRect/>
          </a:stretch>
        </p:blipFill>
        <p:spPr>
          <a:xfrm>
            <a:off x="5969322" y="971700"/>
            <a:ext cx="3174675" cy="3628200"/>
          </a:xfrm>
          <a:prstGeom prst="rect">
            <a:avLst/>
          </a:prstGeom>
          <a:noFill/>
          <a:ln>
            <a:noFill/>
          </a:ln>
        </p:spPr>
      </p:pic>
      <p:sp>
        <p:nvSpPr>
          <p:cNvPr id="117" name="Shape 117"/>
          <p:cNvSpPr/>
          <p:nvPr/>
        </p:nvSpPr>
        <p:spPr>
          <a:xfrm>
            <a:off x="2192125" y="1721625"/>
            <a:ext cx="663000" cy="181800"/>
          </a:xfrm>
          <a:prstGeom prst="ellipse">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8" name="Shape 118"/>
          <p:cNvSpPr/>
          <p:nvPr/>
        </p:nvSpPr>
        <p:spPr>
          <a:xfrm>
            <a:off x="6148675" y="3528800"/>
            <a:ext cx="171000" cy="1818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9" name="Shape 119"/>
          <p:cNvSpPr txBox="1"/>
          <p:nvPr/>
        </p:nvSpPr>
        <p:spPr>
          <a:xfrm>
            <a:off x="2053125" y="4020700"/>
            <a:ext cx="3848999" cy="855599"/>
          </a:xfrm>
          <a:prstGeom prst="rect">
            <a:avLst/>
          </a:prstGeom>
          <a:noFill/>
          <a:ln>
            <a:noFill/>
          </a:ln>
        </p:spPr>
        <p:txBody>
          <a:bodyPr anchorCtr="0" anchor="t" bIns="91425" lIns="91425" rIns="91425" tIns="91425">
            <a:noAutofit/>
          </a:bodyPr>
          <a:lstStyle/>
          <a:p>
            <a:pPr>
              <a:spcBef>
                <a:spcPts val="0"/>
              </a:spcBef>
              <a:buNone/>
            </a:pPr>
            <a:r>
              <a:rPr lang="en" sz="1600">
                <a:solidFill>
                  <a:srgbClr val="F3F3F3"/>
                </a:solidFill>
                <a:latin typeface="Droid Sans"/>
                <a:ea typeface="Droid Sans"/>
                <a:cs typeface="Droid Sans"/>
                <a:sym typeface="Droid Sans"/>
              </a:rPr>
              <a:t>After this, go back and allow Remote Assistance like we did IE. But check the box for Private and not for Public.</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Prosper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